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0" r:id="rId3"/>
    <p:sldId id="277" r:id="rId4"/>
    <p:sldId id="257" r:id="rId5"/>
    <p:sldId id="288" r:id="rId6"/>
    <p:sldId id="296" r:id="rId7"/>
    <p:sldId id="291" r:id="rId8"/>
    <p:sldId id="266" r:id="rId9"/>
    <p:sldId id="293" r:id="rId10"/>
    <p:sldId id="258" r:id="rId11"/>
    <p:sldId id="260" r:id="rId12"/>
    <p:sldId id="262" r:id="rId13"/>
    <p:sldId id="263" r:id="rId14"/>
    <p:sldId id="281" r:id="rId15"/>
    <p:sldId id="282" r:id="rId16"/>
    <p:sldId id="283" r:id="rId17"/>
    <p:sldId id="285" r:id="rId18"/>
    <p:sldId id="284" r:id="rId19"/>
    <p:sldId id="286" r:id="rId20"/>
    <p:sldId id="287" r:id="rId21"/>
    <p:sldId id="289" r:id="rId22"/>
    <p:sldId id="294" r:id="rId23"/>
    <p:sldId id="298" r:id="rId24"/>
    <p:sldId id="268" r:id="rId25"/>
    <p:sldId id="267" r:id="rId26"/>
    <p:sldId id="264" r:id="rId27"/>
    <p:sldId id="271" r:id="rId28"/>
    <p:sldId id="280" r:id="rId29"/>
    <p:sldId id="272" r:id="rId30"/>
    <p:sldId id="27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i88g@naver.com" initials="u" lastIdx="1" clrIdx="0">
    <p:extLst>
      <p:ext uri="{19B8F6BF-5375-455C-9EA6-DF929625EA0E}">
        <p15:presenceInfo xmlns:p15="http://schemas.microsoft.com/office/powerpoint/2012/main" userId="8440aecca6e125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D6F0"/>
    <a:srgbClr val="75A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980" autoAdjust="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 Hwan Shin" userId="fee66e7f57c79632" providerId="LiveId" clId="{D14A3DC3-D6B5-4EDF-B6DC-2B020BBC24B6}"/>
    <pc:docChg chg="modSld">
      <pc:chgData name="Dong Hwan Shin" userId="fee66e7f57c79632" providerId="LiveId" clId="{D14A3DC3-D6B5-4EDF-B6DC-2B020BBC24B6}" dt="2020-09-09T12:42:51.587" v="12" actId="14100"/>
      <pc:docMkLst>
        <pc:docMk/>
      </pc:docMkLst>
      <pc:sldChg chg="modSp mod">
        <pc:chgData name="Dong Hwan Shin" userId="fee66e7f57c79632" providerId="LiveId" clId="{D14A3DC3-D6B5-4EDF-B6DC-2B020BBC24B6}" dt="2020-09-09T12:42:51.587" v="12" actId="14100"/>
        <pc:sldMkLst>
          <pc:docMk/>
          <pc:sldMk cId="3989172229" sldId="288"/>
        </pc:sldMkLst>
        <pc:picChg chg="mod">
          <ac:chgData name="Dong Hwan Shin" userId="fee66e7f57c79632" providerId="LiveId" clId="{D14A3DC3-D6B5-4EDF-B6DC-2B020BBC24B6}" dt="2020-09-09T12:42:37.525" v="6" actId="1076"/>
          <ac:picMkLst>
            <pc:docMk/>
            <pc:sldMk cId="3989172229" sldId="288"/>
            <ac:picMk id="5" creationId="{707A4E16-8FD5-4E8B-9956-C2C67879D3C7}"/>
          </ac:picMkLst>
        </pc:picChg>
        <pc:picChg chg="mod">
          <ac:chgData name="Dong Hwan Shin" userId="fee66e7f57c79632" providerId="LiveId" clId="{D14A3DC3-D6B5-4EDF-B6DC-2B020BBC24B6}" dt="2020-09-09T12:42:31.700" v="1" actId="1076"/>
          <ac:picMkLst>
            <pc:docMk/>
            <pc:sldMk cId="3989172229" sldId="288"/>
            <ac:picMk id="7" creationId="{482E2605-3089-4F69-9FEC-E9D4CB1A845E}"/>
          </ac:picMkLst>
        </pc:picChg>
        <pc:picChg chg="mod">
          <ac:chgData name="Dong Hwan Shin" userId="fee66e7f57c79632" providerId="LiveId" clId="{D14A3DC3-D6B5-4EDF-B6DC-2B020BBC24B6}" dt="2020-09-09T12:42:49.076" v="11" actId="14100"/>
          <ac:picMkLst>
            <pc:docMk/>
            <pc:sldMk cId="3989172229" sldId="288"/>
            <ac:picMk id="9" creationId="{B59E6A17-5B1E-477E-9336-A4D45A2BCC10}"/>
          </ac:picMkLst>
        </pc:picChg>
        <pc:picChg chg="mod">
          <ac:chgData name="Dong Hwan Shin" userId="fee66e7f57c79632" providerId="LiveId" clId="{D14A3DC3-D6B5-4EDF-B6DC-2B020BBC24B6}" dt="2020-09-09T12:42:51.587" v="12" actId="14100"/>
          <ac:picMkLst>
            <pc:docMk/>
            <pc:sldMk cId="3989172229" sldId="288"/>
            <ac:picMk id="11" creationId="{F9EDD2B4-5C18-490D-961D-78342467DFC4}"/>
          </ac:picMkLst>
        </pc:picChg>
        <pc:picChg chg="mod">
          <ac:chgData name="Dong Hwan Shin" userId="fee66e7f57c79632" providerId="LiveId" clId="{D14A3DC3-D6B5-4EDF-B6DC-2B020BBC24B6}" dt="2020-09-09T12:42:46.968" v="10" actId="14100"/>
          <ac:picMkLst>
            <pc:docMk/>
            <pc:sldMk cId="3989172229" sldId="288"/>
            <ac:picMk id="13" creationId="{90977BFC-F8F9-430D-B5AF-4EBE861240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03E3F-430C-489D-BE2B-52BD7D2D07BF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D7014-C574-4D11-8D2B-FF4A91AF65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87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2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 err="1"/>
              <a:t>크로플조의</a:t>
            </a:r>
            <a:r>
              <a:rPr lang="ko-KR" altLang="en-US" dirty="0"/>
              <a:t> 발표를 맡게 된 팀장 유성호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조는 옷에 관한 주제를 선정하려고 고민하다</a:t>
            </a:r>
            <a:r>
              <a:rPr lang="en-US" altLang="ko-KR" dirty="0"/>
              <a:t>,</a:t>
            </a:r>
            <a:r>
              <a:rPr lang="ko-KR" altLang="en-US" dirty="0"/>
              <a:t> 옷이 원단과 재질에 따라 각각 다른 특성을 갖고 있는 것을</a:t>
            </a:r>
            <a:r>
              <a:rPr lang="en-US" altLang="ko-KR" dirty="0"/>
              <a:t> </a:t>
            </a:r>
            <a:r>
              <a:rPr lang="ko-KR" altLang="en-US" dirty="0"/>
              <a:t>알게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모르고 어떤 옷이든지 동일한 방법으로 옷을 세탁하여 옷이 망가지게 되거나</a:t>
            </a:r>
            <a:r>
              <a:rPr lang="en-US" altLang="ko-KR" dirty="0"/>
              <a:t>, </a:t>
            </a:r>
            <a:r>
              <a:rPr lang="ko-KR" altLang="en-US" dirty="0"/>
              <a:t>보관을 잘하지 못하여 입지 못하게 되는 경우가 종종 발생하곤 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이런 일을 미연에 방지하기 위해서 </a:t>
            </a:r>
            <a:r>
              <a:rPr lang="ko-KR" altLang="en-US" dirty="0" err="1"/>
              <a:t>비쥬얼</a:t>
            </a:r>
            <a:r>
              <a:rPr lang="ko-KR" altLang="en-US" dirty="0"/>
              <a:t> </a:t>
            </a:r>
            <a:r>
              <a:rPr lang="ko-KR" altLang="en-US" dirty="0" err="1"/>
              <a:t>디텍션을</a:t>
            </a:r>
            <a:r>
              <a:rPr lang="ko-KR" altLang="en-US" dirty="0"/>
              <a:t> 통해</a:t>
            </a:r>
            <a:r>
              <a:rPr lang="en-US" altLang="ko-KR" dirty="0"/>
              <a:t> </a:t>
            </a:r>
            <a:r>
              <a:rPr lang="ko-KR" altLang="en-US" dirty="0"/>
              <a:t>옷의 원단</a:t>
            </a:r>
            <a:r>
              <a:rPr lang="en-US" altLang="ko-KR" dirty="0"/>
              <a:t>(</a:t>
            </a:r>
            <a:r>
              <a:rPr lang="ko-KR" altLang="en-US" dirty="0"/>
              <a:t>재질</a:t>
            </a:r>
            <a:r>
              <a:rPr lang="en-US" altLang="ko-KR" dirty="0"/>
              <a:t>)</a:t>
            </a:r>
            <a:r>
              <a:rPr lang="ko-KR" altLang="en-US" dirty="0"/>
              <a:t>을 파악하고</a:t>
            </a:r>
            <a:r>
              <a:rPr lang="en-US" altLang="ko-KR" dirty="0"/>
              <a:t>, </a:t>
            </a:r>
            <a:r>
              <a:rPr lang="ko-KR" altLang="en-US" dirty="0"/>
              <a:t>이에 따른 세탁방법과 보관방법을 제공하는 서비스를 만들려고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주제 줄이기 </a:t>
            </a:r>
            <a:r>
              <a:rPr lang="en-US" altLang="ko-KR" dirty="0"/>
              <a:t>by </a:t>
            </a:r>
            <a:r>
              <a:rPr lang="ko-KR" altLang="en-US" dirty="0"/>
              <a:t>유성호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452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구현과정은 위와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우리가 </a:t>
            </a:r>
            <a:r>
              <a:rPr lang="ko-KR" altLang="en-US" dirty="0" err="1"/>
              <a:t>직접찍은</a:t>
            </a:r>
            <a:r>
              <a:rPr lang="ko-KR" altLang="en-US" dirty="0"/>
              <a:t> 사진의 라벨이 뜨는 단계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(</a:t>
            </a:r>
            <a:r>
              <a:rPr lang="ko-KR" altLang="en-US" dirty="0">
                <a:sym typeface="Wingdings" panose="05000000000000000000" pitchFamily="2" charset="2"/>
              </a:rPr>
              <a:t>영상에 넣어도 </a:t>
            </a:r>
            <a:r>
              <a:rPr lang="ko-KR" altLang="en-US" dirty="0" err="1">
                <a:sym typeface="Wingdings" panose="05000000000000000000" pitchFamily="2" charset="2"/>
              </a:rPr>
              <a:t>될듯</a:t>
            </a:r>
            <a:r>
              <a:rPr lang="ko-KR" altLang="en-US" dirty="0">
                <a:sym typeface="Wingdings" panose="05000000000000000000" pitchFamily="2" charset="2"/>
              </a:rPr>
              <a:t> 나중에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1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수집단계에서는 이미지를 크롤링하여 수천개의 이미지 데이터를 수집하였습니다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691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위와 같이 상의를 제외한 신체부위나 하의는 모두 제거하고 상의에만 초점을 맞추어서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상의가 </a:t>
            </a:r>
            <a:r>
              <a:rPr lang="ko-KR" altLang="en-US" dirty="0" err="1"/>
              <a:t>아닌부분은</a:t>
            </a:r>
            <a:r>
              <a:rPr lang="ko-KR" altLang="en-US" dirty="0"/>
              <a:t> 노이즈로 설정하고 제거하였습니다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노력한과정 보여주기</a:t>
            </a:r>
            <a:r>
              <a:rPr lang="en-US" altLang="ko-KR" dirty="0"/>
              <a:t>, &lt;-</a:t>
            </a:r>
            <a:r>
              <a:rPr lang="ko-KR" altLang="en-US" dirty="0"/>
              <a:t>세환이 한 내용을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789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 개의 </a:t>
            </a:r>
            <a:r>
              <a:rPr lang="en-US" altLang="ko-KR" dirty="0" err="1"/>
              <a:t>cnn</a:t>
            </a:r>
            <a:r>
              <a:rPr lang="ko-KR" altLang="en-US" dirty="0"/>
              <a:t>모델을 통해서 이미지데이터를 훈련시키고 </a:t>
            </a:r>
            <a:r>
              <a:rPr lang="en-US" altLang="ko-KR" dirty="0"/>
              <a:t>test</a:t>
            </a:r>
            <a:r>
              <a:rPr lang="ko-KR" altLang="en-US" dirty="0"/>
              <a:t>셋을 통해 </a:t>
            </a:r>
            <a:r>
              <a:rPr lang="en-US" altLang="ko-KR" dirty="0"/>
              <a:t>validation</a:t>
            </a:r>
            <a:r>
              <a:rPr lang="ko-KR" altLang="en-US" dirty="0"/>
              <a:t>값과 </a:t>
            </a:r>
            <a:r>
              <a:rPr lang="en-US" altLang="ko-KR" dirty="0"/>
              <a:t>accuracy</a:t>
            </a:r>
            <a:r>
              <a:rPr lang="ko-KR" altLang="en-US" dirty="0"/>
              <a:t>값을 통해 가장</a:t>
            </a:r>
            <a:r>
              <a:rPr lang="en-US" altLang="ko-KR" dirty="0"/>
              <a:t> </a:t>
            </a:r>
            <a:r>
              <a:rPr lang="ko-KR" altLang="en-US" dirty="0"/>
              <a:t>높은 값을 도출하여 선정하였다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이미지 </a:t>
            </a:r>
            <a:r>
              <a:rPr lang="ko-KR" altLang="en-US" dirty="0" err="1"/>
              <a:t>불러오는것을</a:t>
            </a:r>
            <a:r>
              <a:rPr lang="ko-KR" altLang="en-US" dirty="0"/>
              <a:t> </a:t>
            </a:r>
            <a:r>
              <a:rPr lang="en-US" altLang="ko-KR" dirty="0"/>
              <a:t>image generator</a:t>
            </a:r>
            <a:r>
              <a:rPr lang="ko-KR" altLang="en-US" dirty="0"/>
              <a:t>을 가져온 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가져온 이미지를 </a:t>
            </a:r>
            <a:r>
              <a:rPr lang="en-US" altLang="ko-KR" dirty="0" err="1"/>
              <a:t>cnn</a:t>
            </a:r>
            <a:r>
              <a:rPr lang="ko-KR" altLang="en-US" dirty="0"/>
              <a:t>모델 통해 돌림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시연함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r>
              <a:rPr lang="en-US" altLang="ko-KR" dirty="0"/>
              <a:t>&gt;&gt;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Roboto"/>
              </a:rPr>
              <a:t>train,validation,test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/>
              </a:rPr>
              <a:t> -&gt; image generator -&gt;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Roboto"/>
              </a:rPr>
              <a:t>cnn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Roboto"/>
              </a:rPr>
              <a:t> model -&gt; optimize -&gt; result,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51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</a:t>
            </a:r>
            <a:r>
              <a:rPr lang="en-US" altLang="ko-KR" dirty="0"/>
              <a:t>accuracy</a:t>
            </a:r>
            <a:r>
              <a:rPr lang="ko-KR" altLang="en-US" dirty="0"/>
              <a:t>가 가장 높은 </a:t>
            </a:r>
            <a:r>
              <a:rPr lang="en-US" altLang="ko-KR" dirty="0"/>
              <a:t>VGG16,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 err="1"/>
              <a:t>GoogleNet</a:t>
            </a:r>
            <a:r>
              <a:rPr lang="ko-KR" altLang="en-US" dirty="0"/>
              <a:t>을 이용하였다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cnn</a:t>
            </a:r>
            <a:r>
              <a:rPr lang="ko-KR" altLang="en-US" dirty="0"/>
              <a:t>모델들이 각각 뭐가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장단점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en-US" dirty="0" err="1"/>
              <a:t>구글링</a:t>
            </a:r>
            <a:endParaRPr lang="en-US" altLang="ko-KR" dirty="0"/>
          </a:p>
          <a:p>
            <a:r>
              <a:rPr lang="en-US" altLang="ko-KR" dirty="0"/>
              <a:t>*??????, </a:t>
            </a:r>
            <a:r>
              <a:rPr lang="ko-KR" altLang="en-US" dirty="0"/>
              <a:t>그래프나 차트로 </a:t>
            </a:r>
            <a:r>
              <a:rPr lang="ko-KR" altLang="en-US" dirty="0" err="1"/>
              <a:t>버젼별로</a:t>
            </a:r>
            <a:r>
              <a:rPr lang="ko-KR" altLang="en-US" dirty="0"/>
              <a:t> 나타내기</a:t>
            </a:r>
            <a:r>
              <a:rPr lang="en-US" altLang="ko-KR" dirty="0"/>
              <a:t>(</a:t>
            </a:r>
            <a:r>
              <a:rPr lang="ko-KR" altLang="en-US" dirty="0" err="1"/>
              <a:t>꺽은선</a:t>
            </a:r>
            <a:r>
              <a:rPr lang="en-US" altLang="ko-KR" dirty="0"/>
              <a:t>, </a:t>
            </a:r>
            <a:r>
              <a:rPr lang="ko-KR" altLang="en-US" dirty="0"/>
              <a:t>막대그래프 보여주기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누가</a:t>
            </a:r>
            <a:r>
              <a:rPr lang="en-US" altLang="ko-KR" dirty="0">
                <a:sym typeface="Wingdings" panose="05000000000000000000" pitchFamily="2" charset="2"/>
              </a:rPr>
              <a:t>….?</a:t>
            </a:r>
            <a:r>
              <a:rPr lang="ko-KR" altLang="en-US" dirty="0">
                <a:sym typeface="Wingdings" panose="05000000000000000000" pitchFamily="2" charset="2"/>
              </a:rPr>
              <a:t>정세환</a:t>
            </a:r>
            <a:r>
              <a:rPr lang="en-US" altLang="ko-KR" dirty="0">
                <a:sym typeface="Wingdings" panose="05000000000000000000" pitchFamily="2" charset="2"/>
              </a:rPr>
              <a:t>………</a:t>
            </a:r>
            <a:r>
              <a:rPr lang="ko-KR" altLang="en-US" dirty="0">
                <a:sym typeface="Wingdings" panose="05000000000000000000" pitchFamily="2" charset="2"/>
              </a:rPr>
              <a:t>유성호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  <a:r>
              <a:rPr lang="ko-KR" altLang="en-US" dirty="0">
                <a:sym typeface="Wingdings" panose="05000000000000000000" pitchFamily="2" charset="2"/>
              </a:rPr>
              <a:t>김가연</a:t>
            </a:r>
            <a:r>
              <a:rPr lang="en-US" altLang="ko-KR" dirty="0">
                <a:sym typeface="Wingdings" panose="05000000000000000000" pitchFamily="2" charset="2"/>
              </a:rPr>
              <a:t>…..</a:t>
            </a:r>
            <a:r>
              <a:rPr lang="ko-KR" altLang="en-US" dirty="0" err="1">
                <a:sym typeface="Wingdings" panose="05000000000000000000" pitchFamily="2" charset="2"/>
              </a:rPr>
              <a:t>ㅎ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ㅇㅋ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05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</a:t>
            </a:r>
            <a:r>
              <a:rPr lang="en-US" altLang="ko-KR" dirty="0"/>
              <a:t>accuracy</a:t>
            </a:r>
            <a:r>
              <a:rPr lang="ko-KR" altLang="en-US" dirty="0"/>
              <a:t>가 가장 높은 </a:t>
            </a:r>
            <a:r>
              <a:rPr lang="en-US" altLang="ko-KR" dirty="0"/>
              <a:t>VGG16,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 err="1"/>
              <a:t>GoogleNet</a:t>
            </a:r>
            <a:r>
              <a:rPr lang="ko-KR" altLang="en-US" dirty="0"/>
              <a:t>을 이용하였다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cnn</a:t>
            </a:r>
            <a:r>
              <a:rPr lang="ko-KR" altLang="en-US" dirty="0"/>
              <a:t>모델들이 각각 뭐가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장단점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en-US" dirty="0" err="1"/>
              <a:t>구글링</a:t>
            </a:r>
            <a:endParaRPr lang="en-US" altLang="ko-KR" dirty="0"/>
          </a:p>
          <a:p>
            <a:r>
              <a:rPr lang="en-US" altLang="ko-KR" dirty="0"/>
              <a:t>*??????, </a:t>
            </a:r>
            <a:r>
              <a:rPr lang="ko-KR" altLang="en-US" dirty="0"/>
              <a:t>그래프나 차트로 </a:t>
            </a:r>
            <a:r>
              <a:rPr lang="ko-KR" altLang="en-US" dirty="0" err="1"/>
              <a:t>버젼별로</a:t>
            </a:r>
            <a:r>
              <a:rPr lang="ko-KR" altLang="en-US" dirty="0"/>
              <a:t> 나타내기</a:t>
            </a:r>
            <a:r>
              <a:rPr lang="en-US" altLang="ko-KR" dirty="0"/>
              <a:t>(</a:t>
            </a:r>
            <a:r>
              <a:rPr lang="ko-KR" altLang="en-US" dirty="0" err="1"/>
              <a:t>꺽은선</a:t>
            </a:r>
            <a:r>
              <a:rPr lang="en-US" altLang="ko-KR" dirty="0"/>
              <a:t>, </a:t>
            </a:r>
            <a:r>
              <a:rPr lang="ko-KR" altLang="en-US" dirty="0"/>
              <a:t>막대그래프 보여주기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누가</a:t>
            </a:r>
            <a:r>
              <a:rPr lang="en-US" altLang="ko-KR" dirty="0">
                <a:sym typeface="Wingdings" panose="05000000000000000000" pitchFamily="2" charset="2"/>
              </a:rPr>
              <a:t>….?</a:t>
            </a:r>
            <a:r>
              <a:rPr lang="ko-KR" altLang="en-US" dirty="0">
                <a:sym typeface="Wingdings" panose="05000000000000000000" pitchFamily="2" charset="2"/>
              </a:rPr>
              <a:t>정세환</a:t>
            </a:r>
            <a:r>
              <a:rPr lang="en-US" altLang="ko-KR" dirty="0">
                <a:sym typeface="Wingdings" panose="05000000000000000000" pitchFamily="2" charset="2"/>
              </a:rPr>
              <a:t>………</a:t>
            </a:r>
            <a:r>
              <a:rPr lang="ko-KR" altLang="en-US" dirty="0">
                <a:sym typeface="Wingdings" panose="05000000000000000000" pitchFamily="2" charset="2"/>
              </a:rPr>
              <a:t>유성호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  <a:r>
              <a:rPr lang="ko-KR" altLang="en-US" dirty="0">
                <a:sym typeface="Wingdings" panose="05000000000000000000" pitchFamily="2" charset="2"/>
              </a:rPr>
              <a:t>김가연</a:t>
            </a:r>
            <a:r>
              <a:rPr lang="en-US" altLang="ko-KR" dirty="0">
                <a:sym typeface="Wingdings" panose="05000000000000000000" pitchFamily="2" charset="2"/>
              </a:rPr>
              <a:t>…..</a:t>
            </a:r>
            <a:r>
              <a:rPr lang="ko-KR" altLang="en-US" dirty="0" err="1">
                <a:sym typeface="Wingdings" panose="05000000000000000000" pitchFamily="2" charset="2"/>
              </a:rPr>
              <a:t>ㅎ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ㅇㅋ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021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</a:t>
            </a:r>
            <a:r>
              <a:rPr lang="en-US" altLang="ko-KR" dirty="0"/>
              <a:t>accuracy</a:t>
            </a:r>
            <a:r>
              <a:rPr lang="ko-KR" altLang="en-US" dirty="0"/>
              <a:t>가 가장 높은 </a:t>
            </a:r>
            <a:r>
              <a:rPr lang="en-US" altLang="ko-KR" dirty="0"/>
              <a:t>VGG16,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 err="1"/>
              <a:t>GoogleNet</a:t>
            </a:r>
            <a:r>
              <a:rPr lang="ko-KR" altLang="en-US" dirty="0"/>
              <a:t>을 이용하였다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cnn</a:t>
            </a:r>
            <a:r>
              <a:rPr lang="ko-KR" altLang="en-US" dirty="0"/>
              <a:t>모델들이 각각 뭐가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장단점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en-US" dirty="0" err="1"/>
              <a:t>구글링</a:t>
            </a:r>
            <a:endParaRPr lang="en-US" altLang="ko-KR" dirty="0"/>
          </a:p>
          <a:p>
            <a:r>
              <a:rPr lang="en-US" altLang="ko-KR" dirty="0"/>
              <a:t>*??????, </a:t>
            </a:r>
            <a:r>
              <a:rPr lang="ko-KR" altLang="en-US" dirty="0"/>
              <a:t>그래프나 차트로 </a:t>
            </a:r>
            <a:r>
              <a:rPr lang="ko-KR" altLang="en-US" dirty="0" err="1"/>
              <a:t>버젼별로</a:t>
            </a:r>
            <a:r>
              <a:rPr lang="ko-KR" altLang="en-US" dirty="0"/>
              <a:t> 나타내기</a:t>
            </a:r>
            <a:r>
              <a:rPr lang="en-US" altLang="ko-KR" dirty="0"/>
              <a:t>(</a:t>
            </a:r>
            <a:r>
              <a:rPr lang="ko-KR" altLang="en-US" dirty="0" err="1"/>
              <a:t>꺽은선</a:t>
            </a:r>
            <a:r>
              <a:rPr lang="en-US" altLang="ko-KR" dirty="0"/>
              <a:t>, </a:t>
            </a:r>
            <a:r>
              <a:rPr lang="ko-KR" altLang="en-US" dirty="0"/>
              <a:t>막대그래프 보여주기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누가</a:t>
            </a:r>
            <a:r>
              <a:rPr lang="en-US" altLang="ko-KR" dirty="0">
                <a:sym typeface="Wingdings" panose="05000000000000000000" pitchFamily="2" charset="2"/>
              </a:rPr>
              <a:t>….?</a:t>
            </a:r>
            <a:r>
              <a:rPr lang="ko-KR" altLang="en-US" dirty="0">
                <a:sym typeface="Wingdings" panose="05000000000000000000" pitchFamily="2" charset="2"/>
              </a:rPr>
              <a:t>정세환</a:t>
            </a:r>
            <a:r>
              <a:rPr lang="en-US" altLang="ko-KR" dirty="0">
                <a:sym typeface="Wingdings" panose="05000000000000000000" pitchFamily="2" charset="2"/>
              </a:rPr>
              <a:t>………</a:t>
            </a:r>
            <a:r>
              <a:rPr lang="ko-KR" altLang="en-US" dirty="0">
                <a:sym typeface="Wingdings" panose="05000000000000000000" pitchFamily="2" charset="2"/>
              </a:rPr>
              <a:t>유성호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  <a:r>
              <a:rPr lang="ko-KR" altLang="en-US" dirty="0">
                <a:sym typeface="Wingdings" panose="05000000000000000000" pitchFamily="2" charset="2"/>
              </a:rPr>
              <a:t>김가연</a:t>
            </a:r>
            <a:r>
              <a:rPr lang="en-US" altLang="ko-KR" dirty="0">
                <a:sym typeface="Wingdings" panose="05000000000000000000" pitchFamily="2" charset="2"/>
              </a:rPr>
              <a:t>…..</a:t>
            </a:r>
            <a:r>
              <a:rPr lang="ko-KR" altLang="en-US" dirty="0" err="1">
                <a:sym typeface="Wingdings" panose="05000000000000000000" pitchFamily="2" charset="2"/>
              </a:rPr>
              <a:t>ㅎ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ㅇㅋ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774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</a:t>
            </a:r>
            <a:r>
              <a:rPr lang="en-US" altLang="ko-KR" dirty="0"/>
              <a:t>accuracy</a:t>
            </a:r>
            <a:r>
              <a:rPr lang="ko-KR" altLang="en-US" dirty="0"/>
              <a:t>가 가장 높은 </a:t>
            </a:r>
            <a:r>
              <a:rPr lang="en-US" altLang="ko-KR" dirty="0"/>
              <a:t>VGG16,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 err="1"/>
              <a:t>GoogleNet</a:t>
            </a:r>
            <a:r>
              <a:rPr lang="ko-KR" altLang="en-US" dirty="0"/>
              <a:t>을 이용하였다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cnn</a:t>
            </a:r>
            <a:r>
              <a:rPr lang="ko-KR" altLang="en-US" dirty="0"/>
              <a:t>모델들이 각각 뭐가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장단점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en-US" dirty="0" err="1"/>
              <a:t>구글링</a:t>
            </a:r>
            <a:endParaRPr lang="en-US" altLang="ko-KR" dirty="0"/>
          </a:p>
          <a:p>
            <a:r>
              <a:rPr lang="en-US" altLang="ko-KR" dirty="0"/>
              <a:t>*??????, </a:t>
            </a:r>
            <a:r>
              <a:rPr lang="ko-KR" altLang="en-US" dirty="0"/>
              <a:t>그래프나 차트로 </a:t>
            </a:r>
            <a:r>
              <a:rPr lang="ko-KR" altLang="en-US" dirty="0" err="1"/>
              <a:t>버젼별로</a:t>
            </a:r>
            <a:r>
              <a:rPr lang="ko-KR" altLang="en-US" dirty="0"/>
              <a:t> 나타내기</a:t>
            </a:r>
            <a:r>
              <a:rPr lang="en-US" altLang="ko-KR" dirty="0"/>
              <a:t>(</a:t>
            </a:r>
            <a:r>
              <a:rPr lang="ko-KR" altLang="en-US" dirty="0" err="1"/>
              <a:t>꺽은선</a:t>
            </a:r>
            <a:r>
              <a:rPr lang="en-US" altLang="ko-KR" dirty="0"/>
              <a:t>, </a:t>
            </a:r>
            <a:r>
              <a:rPr lang="ko-KR" altLang="en-US" dirty="0"/>
              <a:t>막대그래프 보여주기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누가</a:t>
            </a:r>
            <a:r>
              <a:rPr lang="en-US" altLang="ko-KR" dirty="0">
                <a:sym typeface="Wingdings" panose="05000000000000000000" pitchFamily="2" charset="2"/>
              </a:rPr>
              <a:t>….?</a:t>
            </a:r>
            <a:r>
              <a:rPr lang="ko-KR" altLang="en-US" dirty="0">
                <a:sym typeface="Wingdings" panose="05000000000000000000" pitchFamily="2" charset="2"/>
              </a:rPr>
              <a:t>정세환</a:t>
            </a:r>
            <a:r>
              <a:rPr lang="en-US" altLang="ko-KR" dirty="0">
                <a:sym typeface="Wingdings" panose="05000000000000000000" pitchFamily="2" charset="2"/>
              </a:rPr>
              <a:t>………</a:t>
            </a:r>
            <a:r>
              <a:rPr lang="ko-KR" altLang="en-US" dirty="0">
                <a:sym typeface="Wingdings" panose="05000000000000000000" pitchFamily="2" charset="2"/>
              </a:rPr>
              <a:t>유성호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  <a:r>
              <a:rPr lang="ko-KR" altLang="en-US" dirty="0">
                <a:sym typeface="Wingdings" panose="05000000000000000000" pitchFamily="2" charset="2"/>
              </a:rPr>
              <a:t>김가연</a:t>
            </a:r>
            <a:r>
              <a:rPr lang="en-US" altLang="ko-KR" dirty="0">
                <a:sym typeface="Wingdings" panose="05000000000000000000" pitchFamily="2" charset="2"/>
              </a:rPr>
              <a:t>…..</a:t>
            </a:r>
            <a:r>
              <a:rPr lang="ko-KR" altLang="en-US" dirty="0" err="1">
                <a:sym typeface="Wingdings" panose="05000000000000000000" pitchFamily="2" charset="2"/>
              </a:rPr>
              <a:t>ㅎ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ㅇㅋ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946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</a:t>
            </a:r>
            <a:r>
              <a:rPr lang="en-US" altLang="ko-KR" dirty="0"/>
              <a:t>accuracy</a:t>
            </a:r>
            <a:r>
              <a:rPr lang="ko-KR" altLang="en-US" dirty="0"/>
              <a:t>가 가장 높은 </a:t>
            </a:r>
            <a:r>
              <a:rPr lang="en-US" altLang="ko-KR" dirty="0"/>
              <a:t>VGG16,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 err="1"/>
              <a:t>GoogleNet</a:t>
            </a:r>
            <a:r>
              <a:rPr lang="ko-KR" altLang="en-US" dirty="0"/>
              <a:t>을 이용하였다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cnn</a:t>
            </a:r>
            <a:r>
              <a:rPr lang="ko-KR" altLang="en-US" dirty="0"/>
              <a:t>모델들이 각각 뭐가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장단점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en-US" dirty="0" err="1"/>
              <a:t>구글링</a:t>
            </a:r>
            <a:endParaRPr lang="en-US" altLang="ko-KR" dirty="0"/>
          </a:p>
          <a:p>
            <a:r>
              <a:rPr lang="en-US" altLang="ko-KR" dirty="0"/>
              <a:t>*??????, </a:t>
            </a:r>
            <a:r>
              <a:rPr lang="ko-KR" altLang="en-US" dirty="0"/>
              <a:t>그래프나 차트로 </a:t>
            </a:r>
            <a:r>
              <a:rPr lang="ko-KR" altLang="en-US" dirty="0" err="1"/>
              <a:t>버젼별로</a:t>
            </a:r>
            <a:r>
              <a:rPr lang="ko-KR" altLang="en-US" dirty="0"/>
              <a:t> 나타내기</a:t>
            </a:r>
            <a:r>
              <a:rPr lang="en-US" altLang="ko-KR" dirty="0"/>
              <a:t>(</a:t>
            </a:r>
            <a:r>
              <a:rPr lang="ko-KR" altLang="en-US" dirty="0" err="1"/>
              <a:t>꺽은선</a:t>
            </a:r>
            <a:r>
              <a:rPr lang="en-US" altLang="ko-KR" dirty="0"/>
              <a:t>, </a:t>
            </a:r>
            <a:r>
              <a:rPr lang="ko-KR" altLang="en-US" dirty="0"/>
              <a:t>막대그래프 보여주기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누가</a:t>
            </a:r>
            <a:r>
              <a:rPr lang="en-US" altLang="ko-KR" dirty="0">
                <a:sym typeface="Wingdings" panose="05000000000000000000" pitchFamily="2" charset="2"/>
              </a:rPr>
              <a:t>….?</a:t>
            </a:r>
            <a:r>
              <a:rPr lang="ko-KR" altLang="en-US" dirty="0">
                <a:sym typeface="Wingdings" panose="05000000000000000000" pitchFamily="2" charset="2"/>
              </a:rPr>
              <a:t>정세환</a:t>
            </a:r>
            <a:r>
              <a:rPr lang="en-US" altLang="ko-KR" dirty="0">
                <a:sym typeface="Wingdings" panose="05000000000000000000" pitchFamily="2" charset="2"/>
              </a:rPr>
              <a:t>………</a:t>
            </a:r>
            <a:r>
              <a:rPr lang="ko-KR" altLang="en-US" dirty="0">
                <a:sym typeface="Wingdings" panose="05000000000000000000" pitchFamily="2" charset="2"/>
              </a:rPr>
              <a:t>유성호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  <a:r>
              <a:rPr lang="ko-KR" altLang="en-US" dirty="0">
                <a:sym typeface="Wingdings" panose="05000000000000000000" pitchFamily="2" charset="2"/>
              </a:rPr>
              <a:t>김가연</a:t>
            </a:r>
            <a:r>
              <a:rPr lang="en-US" altLang="ko-KR" dirty="0">
                <a:sym typeface="Wingdings" panose="05000000000000000000" pitchFamily="2" charset="2"/>
              </a:rPr>
              <a:t>…..</a:t>
            </a:r>
            <a:r>
              <a:rPr lang="ko-KR" altLang="en-US" dirty="0" err="1">
                <a:sym typeface="Wingdings" panose="05000000000000000000" pitchFamily="2" charset="2"/>
              </a:rPr>
              <a:t>ㅎ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ㅇㅋ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538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</a:t>
            </a:r>
            <a:r>
              <a:rPr lang="en-US" altLang="ko-KR" dirty="0"/>
              <a:t>accuracy</a:t>
            </a:r>
            <a:r>
              <a:rPr lang="ko-KR" altLang="en-US" dirty="0"/>
              <a:t>가 가장 높은 </a:t>
            </a:r>
            <a:r>
              <a:rPr lang="en-US" altLang="ko-KR" dirty="0"/>
              <a:t>VGG16,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 err="1"/>
              <a:t>GoogleNet</a:t>
            </a:r>
            <a:r>
              <a:rPr lang="ko-KR" altLang="en-US" dirty="0"/>
              <a:t>을 이용하였다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cnn</a:t>
            </a:r>
            <a:r>
              <a:rPr lang="ko-KR" altLang="en-US" dirty="0"/>
              <a:t>모델들이 각각 뭐가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장단점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en-US" dirty="0" err="1"/>
              <a:t>구글링</a:t>
            </a:r>
            <a:endParaRPr lang="en-US" altLang="ko-KR" dirty="0"/>
          </a:p>
          <a:p>
            <a:r>
              <a:rPr lang="en-US" altLang="ko-KR" dirty="0"/>
              <a:t>*??????, </a:t>
            </a:r>
            <a:r>
              <a:rPr lang="ko-KR" altLang="en-US" dirty="0"/>
              <a:t>그래프나 차트로 </a:t>
            </a:r>
            <a:r>
              <a:rPr lang="ko-KR" altLang="en-US" dirty="0" err="1"/>
              <a:t>버젼별로</a:t>
            </a:r>
            <a:r>
              <a:rPr lang="ko-KR" altLang="en-US" dirty="0"/>
              <a:t> 나타내기</a:t>
            </a:r>
            <a:r>
              <a:rPr lang="en-US" altLang="ko-KR" dirty="0"/>
              <a:t>(</a:t>
            </a:r>
            <a:r>
              <a:rPr lang="ko-KR" altLang="en-US" dirty="0" err="1"/>
              <a:t>꺽은선</a:t>
            </a:r>
            <a:r>
              <a:rPr lang="en-US" altLang="ko-KR" dirty="0"/>
              <a:t>, </a:t>
            </a:r>
            <a:r>
              <a:rPr lang="ko-KR" altLang="en-US" dirty="0"/>
              <a:t>막대그래프 보여주기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누가</a:t>
            </a:r>
            <a:r>
              <a:rPr lang="en-US" altLang="ko-KR" dirty="0">
                <a:sym typeface="Wingdings" panose="05000000000000000000" pitchFamily="2" charset="2"/>
              </a:rPr>
              <a:t>….?</a:t>
            </a:r>
            <a:r>
              <a:rPr lang="ko-KR" altLang="en-US" dirty="0">
                <a:sym typeface="Wingdings" panose="05000000000000000000" pitchFamily="2" charset="2"/>
              </a:rPr>
              <a:t>정세환</a:t>
            </a:r>
            <a:r>
              <a:rPr lang="en-US" altLang="ko-KR" dirty="0">
                <a:sym typeface="Wingdings" panose="05000000000000000000" pitchFamily="2" charset="2"/>
              </a:rPr>
              <a:t>………</a:t>
            </a:r>
            <a:r>
              <a:rPr lang="ko-KR" altLang="en-US" dirty="0">
                <a:sym typeface="Wingdings" panose="05000000000000000000" pitchFamily="2" charset="2"/>
              </a:rPr>
              <a:t>유성호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  <a:r>
              <a:rPr lang="ko-KR" altLang="en-US" dirty="0">
                <a:sym typeface="Wingdings" panose="05000000000000000000" pitchFamily="2" charset="2"/>
              </a:rPr>
              <a:t>김가연</a:t>
            </a:r>
            <a:r>
              <a:rPr lang="en-US" altLang="ko-KR" dirty="0">
                <a:sym typeface="Wingdings" panose="05000000000000000000" pitchFamily="2" charset="2"/>
              </a:rPr>
              <a:t>…..</a:t>
            </a:r>
            <a:r>
              <a:rPr lang="ko-KR" altLang="en-US" dirty="0" err="1">
                <a:sym typeface="Wingdings" panose="05000000000000000000" pitchFamily="2" charset="2"/>
              </a:rPr>
              <a:t>ㅎ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ㅇㅋ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00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아이디어</a:t>
            </a:r>
            <a:r>
              <a:rPr lang="en-US" altLang="ko-KR" dirty="0"/>
              <a:t>, </a:t>
            </a:r>
            <a:r>
              <a:rPr lang="ko-KR" altLang="en-US" dirty="0"/>
              <a:t>브레인스토밍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주제 선정 및 구체화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자료 수집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구현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)-</a:t>
            </a:r>
            <a:r>
              <a:rPr lang="en-US" altLang="ko-KR" dirty="0" err="1"/>
              <a:t>tensorflow</a:t>
            </a:r>
            <a:r>
              <a:rPr lang="en-US" altLang="ko-KR" dirty="0"/>
              <a:t>, python, vgg16</a:t>
            </a:r>
          </a:p>
          <a:p>
            <a:r>
              <a:rPr lang="en-US" altLang="ko-KR" dirty="0"/>
              <a:t>5.</a:t>
            </a:r>
            <a:r>
              <a:rPr lang="ko-KR" altLang="en-US" dirty="0"/>
              <a:t>시각화</a:t>
            </a:r>
            <a:endParaRPr lang="en-US" altLang="ko-KR" dirty="0"/>
          </a:p>
          <a:p>
            <a:r>
              <a:rPr lang="en-US" altLang="ko-KR" dirty="0"/>
              <a:t>6.</a:t>
            </a:r>
            <a:r>
              <a:rPr lang="ko-KR" altLang="en-US" dirty="0"/>
              <a:t>기대효과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05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</a:t>
            </a:r>
            <a:r>
              <a:rPr lang="en-US" altLang="ko-KR" dirty="0"/>
              <a:t>accuracy</a:t>
            </a:r>
            <a:r>
              <a:rPr lang="ko-KR" altLang="en-US" dirty="0"/>
              <a:t>가 가장 높은 </a:t>
            </a:r>
            <a:r>
              <a:rPr lang="en-US" altLang="ko-KR" dirty="0"/>
              <a:t>VGG16,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 err="1"/>
              <a:t>GoogleNet</a:t>
            </a:r>
            <a:r>
              <a:rPr lang="ko-KR" altLang="en-US" dirty="0"/>
              <a:t>을 이용하였다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cnn</a:t>
            </a:r>
            <a:r>
              <a:rPr lang="ko-KR" altLang="en-US" dirty="0"/>
              <a:t>모델들이 각각 뭐가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장단점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en-US" dirty="0" err="1"/>
              <a:t>구글링</a:t>
            </a:r>
            <a:endParaRPr lang="en-US" altLang="ko-KR" dirty="0"/>
          </a:p>
          <a:p>
            <a:r>
              <a:rPr lang="en-US" altLang="ko-KR" dirty="0"/>
              <a:t>*??????, </a:t>
            </a:r>
            <a:r>
              <a:rPr lang="ko-KR" altLang="en-US" dirty="0"/>
              <a:t>그래프나 차트로 </a:t>
            </a:r>
            <a:r>
              <a:rPr lang="ko-KR" altLang="en-US" dirty="0" err="1"/>
              <a:t>버젼별로</a:t>
            </a:r>
            <a:r>
              <a:rPr lang="ko-KR" altLang="en-US" dirty="0"/>
              <a:t> 나타내기</a:t>
            </a:r>
            <a:r>
              <a:rPr lang="en-US" altLang="ko-KR" dirty="0"/>
              <a:t>(</a:t>
            </a:r>
            <a:r>
              <a:rPr lang="ko-KR" altLang="en-US" dirty="0" err="1"/>
              <a:t>꺽은선</a:t>
            </a:r>
            <a:r>
              <a:rPr lang="en-US" altLang="ko-KR" dirty="0"/>
              <a:t>, </a:t>
            </a:r>
            <a:r>
              <a:rPr lang="ko-KR" altLang="en-US" dirty="0"/>
              <a:t>막대그래프 보여주기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누가</a:t>
            </a:r>
            <a:r>
              <a:rPr lang="en-US" altLang="ko-KR" dirty="0">
                <a:sym typeface="Wingdings" panose="05000000000000000000" pitchFamily="2" charset="2"/>
              </a:rPr>
              <a:t>….?</a:t>
            </a:r>
            <a:r>
              <a:rPr lang="ko-KR" altLang="en-US" dirty="0">
                <a:sym typeface="Wingdings" panose="05000000000000000000" pitchFamily="2" charset="2"/>
              </a:rPr>
              <a:t>정세환</a:t>
            </a:r>
            <a:r>
              <a:rPr lang="en-US" altLang="ko-KR" dirty="0">
                <a:sym typeface="Wingdings" panose="05000000000000000000" pitchFamily="2" charset="2"/>
              </a:rPr>
              <a:t>………</a:t>
            </a:r>
            <a:r>
              <a:rPr lang="ko-KR" altLang="en-US" dirty="0">
                <a:sym typeface="Wingdings" panose="05000000000000000000" pitchFamily="2" charset="2"/>
              </a:rPr>
              <a:t>유성호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  <a:r>
              <a:rPr lang="ko-KR" altLang="en-US" dirty="0">
                <a:sym typeface="Wingdings" panose="05000000000000000000" pitchFamily="2" charset="2"/>
              </a:rPr>
              <a:t>김가연</a:t>
            </a:r>
            <a:r>
              <a:rPr lang="en-US" altLang="ko-KR" dirty="0">
                <a:sym typeface="Wingdings" panose="05000000000000000000" pitchFamily="2" charset="2"/>
              </a:rPr>
              <a:t>…..</a:t>
            </a:r>
            <a:r>
              <a:rPr lang="ko-KR" altLang="en-US" dirty="0" err="1">
                <a:sym typeface="Wingdings" panose="05000000000000000000" pitchFamily="2" charset="2"/>
              </a:rPr>
              <a:t>ㅎ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ㅇㅋ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598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</a:t>
            </a:r>
            <a:r>
              <a:rPr lang="en-US" altLang="ko-KR" dirty="0"/>
              <a:t>accuracy</a:t>
            </a:r>
            <a:r>
              <a:rPr lang="ko-KR" altLang="en-US" dirty="0"/>
              <a:t>가 가장 높은 </a:t>
            </a:r>
            <a:r>
              <a:rPr lang="en-US" altLang="ko-KR" dirty="0"/>
              <a:t>VGG16,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 err="1"/>
              <a:t>GoogleNet</a:t>
            </a:r>
            <a:r>
              <a:rPr lang="ko-KR" altLang="en-US" dirty="0"/>
              <a:t>을 이용하였다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cnn</a:t>
            </a:r>
            <a:r>
              <a:rPr lang="ko-KR" altLang="en-US" dirty="0"/>
              <a:t>모델들이 각각 뭐가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장단점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en-US" dirty="0" err="1"/>
              <a:t>구글링</a:t>
            </a:r>
            <a:endParaRPr lang="en-US" altLang="ko-KR" dirty="0"/>
          </a:p>
          <a:p>
            <a:r>
              <a:rPr lang="en-US" altLang="ko-KR" dirty="0"/>
              <a:t>*??????, </a:t>
            </a:r>
            <a:r>
              <a:rPr lang="ko-KR" altLang="en-US" dirty="0"/>
              <a:t>그래프나 차트로 </a:t>
            </a:r>
            <a:r>
              <a:rPr lang="ko-KR" altLang="en-US" dirty="0" err="1"/>
              <a:t>버젼별로</a:t>
            </a:r>
            <a:r>
              <a:rPr lang="ko-KR" altLang="en-US" dirty="0"/>
              <a:t> 나타내기</a:t>
            </a:r>
            <a:r>
              <a:rPr lang="en-US" altLang="ko-KR" dirty="0"/>
              <a:t>(</a:t>
            </a:r>
            <a:r>
              <a:rPr lang="ko-KR" altLang="en-US" dirty="0" err="1"/>
              <a:t>꺽은선</a:t>
            </a:r>
            <a:r>
              <a:rPr lang="en-US" altLang="ko-KR" dirty="0"/>
              <a:t>, </a:t>
            </a:r>
            <a:r>
              <a:rPr lang="ko-KR" altLang="en-US" dirty="0"/>
              <a:t>막대그래프 보여주기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누가</a:t>
            </a:r>
            <a:r>
              <a:rPr lang="en-US" altLang="ko-KR" dirty="0">
                <a:sym typeface="Wingdings" panose="05000000000000000000" pitchFamily="2" charset="2"/>
              </a:rPr>
              <a:t>….?</a:t>
            </a:r>
            <a:r>
              <a:rPr lang="ko-KR" altLang="en-US" dirty="0">
                <a:sym typeface="Wingdings" panose="05000000000000000000" pitchFamily="2" charset="2"/>
              </a:rPr>
              <a:t>정세환</a:t>
            </a:r>
            <a:r>
              <a:rPr lang="en-US" altLang="ko-KR" dirty="0">
                <a:sym typeface="Wingdings" panose="05000000000000000000" pitchFamily="2" charset="2"/>
              </a:rPr>
              <a:t>………</a:t>
            </a:r>
            <a:r>
              <a:rPr lang="ko-KR" altLang="en-US" dirty="0">
                <a:sym typeface="Wingdings" panose="05000000000000000000" pitchFamily="2" charset="2"/>
              </a:rPr>
              <a:t>유성호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  <a:r>
              <a:rPr lang="ko-KR" altLang="en-US" dirty="0">
                <a:sym typeface="Wingdings" panose="05000000000000000000" pitchFamily="2" charset="2"/>
              </a:rPr>
              <a:t>김가연</a:t>
            </a:r>
            <a:r>
              <a:rPr lang="en-US" altLang="ko-KR" dirty="0">
                <a:sym typeface="Wingdings" panose="05000000000000000000" pitchFamily="2" charset="2"/>
              </a:rPr>
              <a:t>…..</a:t>
            </a:r>
            <a:r>
              <a:rPr lang="ko-KR" altLang="en-US" dirty="0" err="1">
                <a:sym typeface="Wingdings" panose="05000000000000000000" pitchFamily="2" charset="2"/>
              </a:rPr>
              <a:t>ㅎ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ㅇㅋ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01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</a:t>
            </a:r>
            <a:r>
              <a:rPr lang="en-US" altLang="ko-KR" dirty="0"/>
              <a:t>accuracy</a:t>
            </a:r>
            <a:r>
              <a:rPr lang="ko-KR" altLang="en-US" dirty="0"/>
              <a:t>가 가장 높은 </a:t>
            </a:r>
            <a:r>
              <a:rPr lang="en-US" altLang="ko-KR" dirty="0"/>
              <a:t>VGG16,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 err="1"/>
              <a:t>GoogleNet</a:t>
            </a:r>
            <a:r>
              <a:rPr lang="ko-KR" altLang="en-US" dirty="0"/>
              <a:t>을 이용하였다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cnn</a:t>
            </a:r>
            <a:r>
              <a:rPr lang="ko-KR" altLang="en-US" dirty="0"/>
              <a:t>모델들이 각각 뭐가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장단점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en-US" dirty="0" err="1"/>
              <a:t>구글링</a:t>
            </a:r>
            <a:endParaRPr lang="en-US" altLang="ko-KR" dirty="0"/>
          </a:p>
          <a:p>
            <a:r>
              <a:rPr lang="en-US" altLang="ko-KR" dirty="0"/>
              <a:t>*??????, </a:t>
            </a:r>
            <a:r>
              <a:rPr lang="ko-KR" altLang="en-US" dirty="0"/>
              <a:t>그래프나 차트로 </a:t>
            </a:r>
            <a:r>
              <a:rPr lang="ko-KR" altLang="en-US" dirty="0" err="1"/>
              <a:t>버젼별로</a:t>
            </a:r>
            <a:r>
              <a:rPr lang="ko-KR" altLang="en-US" dirty="0"/>
              <a:t> 나타내기</a:t>
            </a:r>
            <a:r>
              <a:rPr lang="en-US" altLang="ko-KR" dirty="0"/>
              <a:t>(</a:t>
            </a:r>
            <a:r>
              <a:rPr lang="ko-KR" altLang="en-US" dirty="0" err="1"/>
              <a:t>꺽은선</a:t>
            </a:r>
            <a:r>
              <a:rPr lang="en-US" altLang="ko-KR" dirty="0"/>
              <a:t>, </a:t>
            </a:r>
            <a:r>
              <a:rPr lang="ko-KR" altLang="en-US" dirty="0"/>
              <a:t>막대그래프 보여주기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누가</a:t>
            </a:r>
            <a:r>
              <a:rPr lang="en-US" altLang="ko-KR" dirty="0">
                <a:sym typeface="Wingdings" panose="05000000000000000000" pitchFamily="2" charset="2"/>
              </a:rPr>
              <a:t>….?</a:t>
            </a:r>
            <a:r>
              <a:rPr lang="ko-KR" altLang="en-US" dirty="0">
                <a:sym typeface="Wingdings" panose="05000000000000000000" pitchFamily="2" charset="2"/>
              </a:rPr>
              <a:t>정세환</a:t>
            </a:r>
            <a:r>
              <a:rPr lang="en-US" altLang="ko-KR" dirty="0">
                <a:sym typeface="Wingdings" panose="05000000000000000000" pitchFamily="2" charset="2"/>
              </a:rPr>
              <a:t>………</a:t>
            </a:r>
            <a:r>
              <a:rPr lang="ko-KR" altLang="en-US" dirty="0">
                <a:sym typeface="Wingdings" panose="05000000000000000000" pitchFamily="2" charset="2"/>
              </a:rPr>
              <a:t>유성호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  <a:r>
              <a:rPr lang="ko-KR" altLang="en-US" dirty="0">
                <a:sym typeface="Wingdings" panose="05000000000000000000" pitchFamily="2" charset="2"/>
              </a:rPr>
              <a:t>김가연</a:t>
            </a:r>
            <a:r>
              <a:rPr lang="en-US" altLang="ko-KR" dirty="0">
                <a:sym typeface="Wingdings" panose="05000000000000000000" pitchFamily="2" charset="2"/>
              </a:rPr>
              <a:t>…..</a:t>
            </a:r>
            <a:r>
              <a:rPr lang="ko-KR" altLang="en-US" dirty="0" err="1">
                <a:sym typeface="Wingdings" panose="05000000000000000000" pitchFamily="2" charset="2"/>
              </a:rPr>
              <a:t>ㅎ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ㅇㅋ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48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</a:t>
            </a:r>
            <a:r>
              <a:rPr lang="en-US" altLang="ko-KR" dirty="0"/>
              <a:t>accuracy</a:t>
            </a:r>
            <a:r>
              <a:rPr lang="ko-KR" altLang="en-US" dirty="0"/>
              <a:t>가 가장 높은 </a:t>
            </a:r>
            <a:r>
              <a:rPr lang="en-US" altLang="ko-KR" dirty="0"/>
              <a:t>VGG16,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 err="1"/>
              <a:t>GoogleNet</a:t>
            </a:r>
            <a:r>
              <a:rPr lang="ko-KR" altLang="en-US" dirty="0"/>
              <a:t>을 이용하였다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cnn</a:t>
            </a:r>
            <a:r>
              <a:rPr lang="ko-KR" altLang="en-US" dirty="0"/>
              <a:t>모델들이 각각 뭐가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장단점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ko-KR" altLang="en-US" dirty="0" err="1"/>
              <a:t>구글링</a:t>
            </a:r>
            <a:endParaRPr lang="en-US" altLang="ko-KR" dirty="0"/>
          </a:p>
          <a:p>
            <a:r>
              <a:rPr lang="en-US" altLang="ko-KR" dirty="0"/>
              <a:t>*??????, </a:t>
            </a:r>
            <a:r>
              <a:rPr lang="ko-KR" altLang="en-US" dirty="0"/>
              <a:t>그래프나 차트로 </a:t>
            </a:r>
            <a:r>
              <a:rPr lang="ko-KR" altLang="en-US" dirty="0" err="1"/>
              <a:t>버젼별로</a:t>
            </a:r>
            <a:r>
              <a:rPr lang="ko-KR" altLang="en-US" dirty="0"/>
              <a:t> 나타내기</a:t>
            </a:r>
            <a:r>
              <a:rPr lang="en-US" altLang="ko-KR" dirty="0"/>
              <a:t>(</a:t>
            </a:r>
            <a:r>
              <a:rPr lang="ko-KR" altLang="en-US" dirty="0" err="1"/>
              <a:t>꺽은선</a:t>
            </a:r>
            <a:r>
              <a:rPr lang="en-US" altLang="ko-KR" dirty="0"/>
              <a:t>, </a:t>
            </a:r>
            <a:r>
              <a:rPr lang="ko-KR" altLang="en-US" dirty="0"/>
              <a:t>막대그래프 보여주기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누가</a:t>
            </a:r>
            <a:r>
              <a:rPr lang="en-US" altLang="ko-KR" dirty="0">
                <a:sym typeface="Wingdings" panose="05000000000000000000" pitchFamily="2" charset="2"/>
              </a:rPr>
              <a:t>….?</a:t>
            </a:r>
            <a:r>
              <a:rPr lang="ko-KR" altLang="en-US" dirty="0">
                <a:sym typeface="Wingdings" panose="05000000000000000000" pitchFamily="2" charset="2"/>
              </a:rPr>
              <a:t>정세환</a:t>
            </a:r>
            <a:r>
              <a:rPr lang="en-US" altLang="ko-KR" dirty="0">
                <a:sym typeface="Wingdings" panose="05000000000000000000" pitchFamily="2" charset="2"/>
              </a:rPr>
              <a:t>………</a:t>
            </a:r>
            <a:r>
              <a:rPr lang="ko-KR" altLang="en-US" dirty="0">
                <a:sym typeface="Wingdings" panose="05000000000000000000" pitchFamily="2" charset="2"/>
              </a:rPr>
              <a:t>유성호</a:t>
            </a:r>
            <a:r>
              <a:rPr lang="en-US" altLang="ko-KR" dirty="0">
                <a:sym typeface="Wingdings" panose="05000000000000000000" pitchFamily="2" charset="2"/>
              </a:rPr>
              <a:t>….</a:t>
            </a:r>
            <a:r>
              <a:rPr lang="ko-KR" altLang="en-US" dirty="0">
                <a:sym typeface="Wingdings" panose="05000000000000000000" pitchFamily="2" charset="2"/>
              </a:rPr>
              <a:t>김가연</a:t>
            </a:r>
            <a:r>
              <a:rPr lang="en-US" altLang="ko-KR" dirty="0">
                <a:sym typeface="Wingdings" panose="05000000000000000000" pitchFamily="2" charset="2"/>
              </a:rPr>
              <a:t>…..</a:t>
            </a:r>
            <a:r>
              <a:rPr lang="ko-KR" altLang="en-US" dirty="0" err="1">
                <a:sym typeface="Wingdings" panose="05000000000000000000" pitchFamily="2" charset="2"/>
              </a:rPr>
              <a:t>ㅎ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ㅇㅋ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20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어플로 정보확인도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60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서비스는 첫 번째로</a:t>
            </a:r>
            <a:r>
              <a:rPr lang="en-US" altLang="ko-KR" dirty="0"/>
              <a:t>,Smart Washing Machine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이것은</a:t>
            </a:r>
            <a:r>
              <a:rPr lang="en-US" altLang="ko-KR" dirty="0"/>
              <a:t> </a:t>
            </a:r>
            <a:r>
              <a:rPr lang="ko-KR" altLang="en-US" dirty="0"/>
              <a:t>세탁에 대한 </a:t>
            </a:r>
            <a:r>
              <a:rPr lang="ko-KR" altLang="en-US" dirty="0" err="1"/>
              <a:t>스마트화이다</a:t>
            </a:r>
            <a:r>
              <a:rPr lang="en-US" altLang="ko-KR" dirty="0"/>
              <a:t>. </a:t>
            </a:r>
            <a:r>
              <a:rPr lang="ko-KR" altLang="en-US" dirty="0"/>
              <a:t>옷을 최적의 온도와</a:t>
            </a:r>
            <a:r>
              <a:rPr lang="en-US" altLang="ko-KR" dirty="0"/>
              <a:t> </a:t>
            </a:r>
            <a:r>
              <a:rPr lang="ko-KR" altLang="en-US" dirty="0"/>
              <a:t>조건을 자동으로 맞추어 세탁해주는 스마트 세탁기를 만드는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</a:t>
            </a:r>
            <a:r>
              <a:rPr lang="ko-KR" altLang="en-US" dirty="0" err="1"/>
              <a:t>어떤옷을</a:t>
            </a:r>
            <a:r>
              <a:rPr lang="ko-KR" altLang="en-US" dirty="0"/>
              <a:t> </a:t>
            </a:r>
            <a:r>
              <a:rPr lang="ko-KR" altLang="en-US" dirty="0" err="1"/>
              <a:t>어떤방식으로</a:t>
            </a:r>
            <a:r>
              <a:rPr lang="ko-KR" altLang="en-US" dirty="0"/>
              <a:t> </a:t>
            </a:r>
            <a:r>
              <a:rPr lang="ko-KR" altLang="en-US" dirty="0" err="1"/>
              <a:t>빨아야하는지에</a:t>
            </a:r>
            <a:r>
              <a:rPr lang="ko-KR" altLang="en-US" dirty="0"/>
              <a:t> 대한 걱정이 사라지게 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503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다른 향후 서비스는</a:t>
            </a:r>
            <a:r>
              <a:rPr lang="en-US" altLang="ko-KR" dirty="0"/>
              <a:t>,</a:t>
            </a:r>
            <a:r>
              <a:rPr lang="ko-KR" altLang="en-US" dirty="0"/>
              <a:t> 원단에 맞는 온도와 습도를 각각 옷에 맞추어 조정해주는 </a:t>
            </a:r>
            <a:r>
              <a:rPr lang="en-US" altLang="ko-KR" dirty="0"/>
              <a:t>‘Smart Closet’</a:t>
            </a:r>
            <a:r>
              <a:rPr lang="ko-KR" altLang="en-US" dirty="0"/>
              <a:t>이 될 것이다</a:t>
            </a:r>
            <a:r>
              <a:rPr lang="en-US" altLang="ko-KR" dirty="0"/>
              <a:t>. </a:t>
            </a:r>
            <a:r>
              <a:rPr lang="ko-KR" altLang="en-US" dirty="0"/>
              <a:t>세탁에 이어서 어떻게 해야 잘 보관할 수 있는지에 대한 걱정이 사라지게 되는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1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혼합소재의 정확한 파악이 어렵다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택이</a:t>
            </a:r>
            <a:r>
              <a:rPr lang="ko-KR" altLang="en-US" dirty="0"/>
              <a:t> 있는 경우</a:t>
            </a:r>
            <a:r>
              <a:rPr lang="en-US" altLang="ko-KR" dirty="0"/>
              <a:t>, </a:t>
            </a:r>
            <a:r>
              <a:rPr lang="ko-KR" altLang="en-US" dirty="0"/>
              <a:t>굳이 </a:t>
            </a:r>
            <a:r>
              <a:rPr lang="ko-KR" altLang="en-US" dirty="0" err="1"/>
              <a:t>디텍션을</a:t>
            </a:r>
            <a:r>
              <a:rPr lang="ko-KR" altLang="en-US" dirty="0"/>
              <a:t> 할 필요가 없다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다양한 원단이 같이 묶일 가능성이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322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413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예상질문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/>
              <a:t>이와 비슷한 제품이 </a:t>
            </a:r>
            <a:r>
              <a:rPr lang="en-US" altLang="ko-KR" dirty="0"/>
              <a:t>lg</a:t>
            </a:r>
            <a:r>
              <a:rPr lang="ko-KR" altLang="en-US" dirty="0"/>
              <a:t>에 있다고 들었는데</a:t>
            </a:r>
            <a:r>
              <a:rPr lang="en-US" altLang="ko-KR" dirty="0"/>
              <a:t>, </a:t>
            </a:r>
            <a:r>
              <a:rPr lang="ko-KR" altLang="en-US" dirty="0"/>
              <a:t>혹시 병 </a:t>
            </a:r>
            <a:r>
              <a:rPr lang="ko-KR" altLang="en-US" dirty="0" err="1"/>
              <a:t>형신이세여</a:t>
            </a:r>
            <a:r>
              <a:rPr lang="en-US" altLang="ko-KR" dirty="0"/>
              <a:t>? </a:t>
            </a:r>
            <a:r>
              <a:rPr lang="ko-KR" altLang="en-US" dirty="0"/>
              <a:t>아아 </a:t>
            </a:r>
            <a:r>
              <a:rPr lang="ko-KR" altLang="en-US" dirty="0" err="1"/>
              <a:t>네네</a:t>
            </a:r>
            <a:r>
              <a:rPr lang="ko-KR" altLang="en-US" dirty="0"/>
              <a:t> 맞습니다</a:t>
            </a:r>
            <a:r>
              <a:rPr lang="en-US" altLang="ko-KR" dirty="0"/>
              <a:t>. </a:t>
            </a:r>
            <a:r>
              <a:rPr lang="ko-KR" altLang="en-US" dirty="0"/>
              <a:t>그렇지만 저희는 더욱더 구체적인 방향을 가지고 있습니다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ko-KR" altLang="en-US" dirty="0" err="1"/>
              <a:t>세탁뿐만아니라</a:t>
            </a:r>
            <a:r>
              <a:rPr lang="ko-KR" altLang="en-US" dirty="0"/>
              <a:t> 보관까지의 방안을 생각하여</a:t>
            </a:r>
            <a:r>
              <a:rPr lang="en-US" altLang="ko-KR" dirty="0"/>
              <a:t>, </a:t>
            </a:r>
            <a:r>
              <a:rPr lang="ko-KR" altLang="en-US" dirty="0"/>
              <a:t>옷을 오래 유지할 수 있게 하는 것입니다</a:t>
            </a:r>
            <a:r>
              <a:rPr lang="en-US" altLang="ko-KR" dirty="0"/>
              <a:t>. </a:t>
            </a:r>
            <a:r>
              <a:rPr lang="ko-KR" altLang="en-US" dirty="0"/>
              <a:t>차별점을 이해하셨나요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2.Cnn</a:t>
            </a:r>
            <a:r>
              <a:rPr lang="ko-KR" altLang="en-US" dirty="0"/>
              <a:t>모델들의 구현과정이랑 </a:t>
            </a:r>
            <a:r>
              <a:rPr lang="ko-KR" altLang="en-US" dirty="0" err="1"/>
              <a:t>ㅇ선택이유</a:t>
            </a:r>
            <a:r>
              <a:rPr lang="en-US" altLang="ko-KR" dirty="0"/>
              <a:t>?:</a:t>
            </a:r>
          </a:p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이미지 </a:t>
            </a:r>
            <a:r>
              <a:rPr lang="ko-KR" altLang="en-US" dirty="0" err="1"/>
              <a:t>디텍션으로만</a:t>
            </a:r>
            <a:r>
              <a:rPr lang="ko-KR" altLang="en-US" dirty="0"/>
              <a:t> 하면 조명 등의 영향을 받을 것인데 어떻게 해결할 것인가요</a:t>
            </a:r>
            <a:r>
              <a:rPr lang="en-US" altLang="ko-KR" dirty="0"/>
              <a:t>? </a:t>
            </a:r>
            <a:r>
              <a:rPr lang="ko-KR" altLang="en-US" dirty="0"/>
              <a:t>남이사요</a:t>
            </a:r>
            <a:r>
              <a:rPr lang="en-US" altLang="ko-KR" dirty="0"/>
              <a:t>~</a:t>
            </a:r>
          </a:p>
          <a:p>
            <a:pPr marL="0" indent="0">
              <a:buNone/>
            </a:pPr>
            <a:r>
              <a:rPr lang="en-US" altLang="ko-KR" dirty="0"/>
              <a:t>4.</a:t>
            </a:r>
            <a:r>
              <a:rPr lang="ko-KR" altLang="en-US" dirty="0"/>
              <a:t>시간비교</a:t>
            </a:r>
            <a:r>
              <a:rPr lang="en-US" altLang="ko-KR" dirty="0"/>
              <a:t>(</a:t>
            </a:r>
            <a:r>
              <a:rPr lang="en-US" altLang="ko-KR" dirty="0" err="1"/>
              <a:t>cnn</a:t>
            </a:r>
            <a:r>
              <a:rPr lang="ko-KR" altLang="en-US" dirty="0"/>
              <a:t>모델</a:t>
            </a:r>
            <a:r>
              <a:rPr lang="en-US" altLang="ko-KR" dirty="0"/>
              <a:t>) </a:t>
            </a:r>
            <a:r>
              <a:rPr lang="ko-KR" altLang="en-US" dirty="0" err="1"/>
              <a:t>확인해봣는지</a:t>
            </a:r>
            <a:r>
              <a:rPr lang="en-US" altLang="ko-KR" dirty="0"/>
              <a:t>? : </a:t>
            </a:r>
            <a:r>
              <a:rPr lang="ko-KR" altLang="en-US" dirty="0"/>
              <a:t>정확한 소요시간</a:t>
            </a:r>
            <a:r>
              <a:rPr lang="en-US" altLang="ko-KR" dirty="0"/>
              <a:t>, </a:t>
            </a:r>
            <a:r>
              <a:rPr lang="ko-KR" altLang="en-US" dirty="0"/>
              <a:t>이미지 추론하는 시간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</a:t>
            </a:r>
          </a:p>
          <a:p>
            <a:pPr marL="0" indent="0">
              <a:buNone/>
            </a:pPr>
            <a:r>
              <a:rPr lang="en-US" altLang="ko-KR" dirty="0"/>
              <a:t>6.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191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일반세탁기의 문제점</a:t>
            </a:r>
            <a:r>
              <a:rPr lang="en-US" altLang="ko-KR" dirty="0"/>
              <a:t>.(</a:t>
            </a:r>
            <a:r>
              <a:rPr lang="ko-KR" altLang="en-US" dirty="0"/>
              <a:t>가연이 자냐</a:t>
            </a:r>
            <a:r>
              <a:rPr lang="en-US" altLang="ko-KR" dirty="0"/>
              <a:t>? </a:t>
            </a:r>
            <a:r>
              <a:rPr lang="ko-KR" altLang="en-US" dirty="0"/>
              <a:t>자냐고 </a:t>
            </a:r>
            <a:r>
              <a:rPr lang="ko-KR" altLang="en-US" dirty="0" err="1"/>
              <a:t>와인마시는것만</a:t>
            </a:r>
            <a:r>
              <a:rPr lang="ko-KR" altLang="en-US" dirty="0"/>
              <a:t> </a:t>
            </a:r>
            <a:r>
              <a:rPr lang="ko-KR" altLang="en-US" dirty="0" err="1"/>
              <a:t>좋아하고ㅠ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응답률</a:t>
            </a:r>
            <a:r>
              <a:rPr lang="en-US" altLang="ko-KR" dirty="0"/>
              <a:t>(</a:t>
            </a:r>
            <a:r>
              <a:rPr lang="ko-KR" altLang="en-US" dirty="0"/>
              <a:t>설문조사</a:t>
            </a:r>
            <a:r>
              <a:rPr lang="en-US" altLang="ko-KR" dirty="0"/>
              <a:t>): </a:t>
            </a:r>
            <a:r>
              <a:rPr lang="ko-KR" altLang="en-US" dirty="0"/>
              <a:t>빨래해서 </a:t>
            </a:r>
            <a:r>
              <a:rPr lang="ko-KR" altLang="en-US" dirty="0" err="1"/>
              <a:t>망한것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앞서 말씀드린 것과 같이 옷 즉</a:t>
            </a:r>
            <a:r>
              <a:rPr lang="en-US" altLang="ko-KR" dirty="0"/>
              <a:t>, </a:t>
            </a:r>
            <a:r>
              <a:rPr lang="ko-KR" altLang="en-US" dirty="0"/>
              <a:t>패션에 대한 관심을 갖고 접근하다가 패션의 기본이 되는 옷의 원단을 가지고 </a:t>
            </a:r>
            <a:r>
              <a:rPr lang="ko-KR" altLang="en-US" dirty="0" err="1"/>
              <a:t>디텍션을</a:t>
            </a:r>
            <a:r>
              <a:rPr lang="ko-KR" altLang="en-US" dirty="0"/>
              <a:t> 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옷을 어떻게 해야 잘 관리하고 보관할 수 있는지에 대한 것을 주제로 삼았고</a:t>
            </a:r>
            <a:r>
              <a:rPr lang="en-US" altLang="ko-KR" dirty="0"/>
              <a:t>, </a:t>
            </a:r>
            <a:r>
              <a:rPr lang="ko-KR" altLang="en-US" dirty="0"/>
              <a:t>이를 통해 어떤 제품이나 서비스를 만들어 낼 수 있을지도 생각해 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ko-KR" altLang="en-US" dirty="0"/>
              <a:t>영상</a:t>
            </a:r>
            <a:r>
              <a:rPr lang="en-US" altLang="ko-KR" dirty="0"/>
              <a:t>1(</a:t>
            </a:r>
            <a:r>
              <a:rPr lang="ko-KR" altLang="en-US" dirty="0"/>
              <a:t>도입부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*1.</a:t>
            </a:r>
            <a:r>
              <a:rPr lang="ko-KR" altLang="en-US" dirty="0"/>
              <a:t>옷을</a:t>
            </a:r>
            <a:r>
              <a:rPr lang="en-US" altLang="ko-KR" dirty="0"/>
              <a:t> </a:t>
            </a:r>
            <a:r>
              <a:rPr lang="ko-KR" altLang="en-US" dirty="0" err="1"/>
              <a:t>입을려하는데</a:t>
            </a:r>
            <a:r>
              <a:rPr lang="ko-KR" altLang="en-US" dirty="0"/>
              <a:t> 뭘 입지</a:t>
            </a:r>
            <a:r>
              <a:rPr lang="en-US" altLang="ko-KR" dirty="0"/>
              <a:t>? </a:t>
            </a:r>
            <a:r>
              <a:rPr lang="ko-KR" altLang="en-US" dirty="0"/>
              <a:t>흠</a:t>
            </a:r>
            <a:r>
              <a:rPr lang="en-US" altLang="ko-KR" dirty="0"/>
              <a:t>……</a:t>
            </a:r>
          </a:p>
          <a:p>
            <a:r>
              <a:rPr lang="en-US" altLang="ko-KR" dirty="0"/>
              <a:t>*2.</a:t>
            </a:r>
            <a:r>
              <a:rPr lang="ko-KR" altLang="en-US" dirty="0"/>
              <a:t>옷장에 잇는 옷을 가지고 어떻게 </a:t>
            </a:r>
            <a:r>
              <a:rPr lang="ko-KR" altLang="en-US" dirty="0" err="1"/>
              <a:t>빨아야하지</a:t>
            </a:r>
            <a:r>
              <a:rPr lang="en-US" altLang="ko-KR" dirty="0"/>
              <a:t>? </a:t>
            </a:r>
            <a:r>
              <a:rPr lang="ko-KR" altLang="en-US" dirty="0"/>
              <a:t>어떻게 관리하지</a:t>
            </a:r>
            <a:r>
              <a:rPr lang="en-US" altLang="ko-KR" dirty="0"/>
              <a:t>? (feat.</a:t>
            </a:r>
            <a:r>
              <a:rPr lang="ko-KR" altLang="en-US" dirty="0"/>
              <a:t>던져 놓은 옷들</a:t>
            </a:r>
            <a:r>
              <a:rPr lang="en-US" altLang="ko-KR" dirty="0"/>
              <a:t>)/ </a:t>
            </a:r>
            <a:r>
              <a:rPr lang="ko-KR" altLang="en-US" dirty="0"/>
              <a:t>빨래에 넣는데</a:t>
            </a:r>
            <a:r>
              <a:rPr lang="en-US" altLang="ko-KR" dirty="0"/>
              <a:t>, </a:t>
            </a:r>
            <a:r>
              <a:rPr lang="ko-KR" altLang="en-US" dirty="0" err="1"/>
              <a:t>개망함</a:t>
            </a:r>
            <a:r>
              <a:rPr lang="en-US" altLang="ko-KR" dirty="0"/>
              <a:t>…..</a:t>
            </a:r>
            <a:r>
              <a:rPr lang="ko-KR" altLang="en-US" dirty="0" err="1"/>
              <a:t>쭈그러들음</a:t>
            </a:r>
            <a:endParaRPr lang="en-US" altLang="ko-KR" dirty="0"/>
          </a:p>
          <a:p>
            <a:r>
              <a:rPr lang="en-US" altLang="ko-KR" dirty="0"/>
              <a:t>*3.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04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4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위와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주제를 말씀드리고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어떠한 목표로 프로젝트를 진행하려고 하는지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다음으론</a:t>
            </a:r>
            <a:r>
              <a:rPr lang="en-US" altLang="ko-KR" dirty="0"/>
              <a:t>, </a:t>
            </a:r>
            <a:r>
              <a:rPr lang="ko-KR" altLang="en-US" dirty="0"/>
              <a:t>데이터를 어떻게 분석하고 있는지 간략하게 말씀드린 후에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기대효과와 향후 서비스를 마무리로 발표를 진행하겠습니다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최종결과물</a:t>
            </a:r>
            <a:r>
              <a:rPr lang="en-US" altLang="ko-KR" dirty="0"/>
              <a:t>. Smart phone application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6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*lg</a:t>
            </a:r>
            <a:r>
              <a:rPr lang="ko-KR" altLang="en-US" dirty="0"/>
              <a:t>전자의 </a:t>
            </a:r>
            <a:r>
              <a:rPr lang="en-US" altLang="ko-KR" dirty="0"/>
              <a:t>AI DD</a:t>
            </a:r>
            <a:r>
              <a:rPr lang="ko-KR" altLang="en-US" dirty="0"/>
              <a:t>모터가 탑재된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 의류 무게를 감지한 후 인공지능이 약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2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만개의 빅데이터를 활용해 의류 재질을 판단한다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.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이어 드럼세탁기는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LG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전자만의 세탁방법인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6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모션 가운데 최적의 모션을 선택한다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endParaRPr lang="en-US" altLang="ko-KR" b="0" i="0" dirty="0">
              <a:solidFill>
                <a:srgbClr val="202020"/>
              </a:solidFill>
              <a:effectLst/>
              <a:latin typeface="verdana" panose="020B0604030504040204" pitchFamily="34" charset="0"/>
            </a:endParaRPr>
          </a:p>
          <a:p>
            <a:r>
              <a:rPr lang="ko-KR" altLang="en-US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글로벌 인증기관인 </a:t>
            </a:r>
            <a:r>
              <a:rPr lang="ko-KR" altLang="en-US" b="0" i="0" dirty="0" err="1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인터텍이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 동일한 속옷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2kg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을 각각 표준 코스로 세탁해 비교한 결과 인공지능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DD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모터가 탑재된 세탁기가 일반 드럼세탁기보다 옷감 보호 성능이 약 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18% </a:t>
            </a:r>
            <a:r>
              <a:rPr lang="ko-KR" altLang="en-US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더 좋았다</a:t>
            </a:r>
            <a:r>
              <a:rPr lang="en-US" altLang="ko-KR" b="0" i="0" dirty="0">
                <a:solidFill>
                  <a:srgbClr val="202020"/>
                </a:solidFill>
                <a:effectLst/>
                <a:latin typeface="verdana" panose="020B0604030504040204" pitchFamily="34" charset="0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LG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-apple-system"/>
              </a:rPr>
              <a:t>트롬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-apple-system"/>
              </a:rPr>
              <a:t>스타일러는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2011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년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LG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전자가 세계 처음 출시한 의류관리기다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세탁기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스팀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',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냉장고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온도 관리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',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에어컨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기류 제어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'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등 주요 가전 핵심기술을 한 데 모은 제품으로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글로벌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181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개 특허기술을 보유하고 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현재는 생활가전 시장 필수 가전이 되면서 최근에는 여러 제조사에서도 비슷한 제품을 내놓기 시작했다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기존에 없던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의류관리기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'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라는 새로운 제품군을 만들어 낸 것이다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말씀드린 것과 같이 옷 즉</a:t>
            </a:r>
            <a:r>
              <a:rPr lang="en-US" altLang="ko-KR" dirty="0"/>
              <a:t>, </a:t>
            </a:r>
            <a:r>
              <a:rPr lang="ko-KR" altLang="en-US" dirty="0"/>
              <a:t>패션에 대한 관심을 갖고 접근하다가 패션의 기본이 되는 옷의 원단을 가지고 </a:t>
            </a:r>
            <a:r>
              <a:rPr lang="ko-KR" altLang="en-US" dirty="0" err="1"/>
              <a:t>디텍션을</a:t>
            </a:r>
            <a:r>
              <a:rPr lang="ko-KR" altLang="en-US" dirty="0"/>
              <a:t> 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옷을 어떻게 해야 잘 관리하고 보관할 수 있는지에 대한 것을 주제로 삼았고</a:t>
            </a:r>
            <a:r>
              <a:rPr lang="en-US" altLang="ko-KR" dirty="0"/>
              <a:t>, </a:t>
            </a:r>
            <a:r>
              <a:rPr lang="ko-KR" altLang="en-US" dirty="0"/>
              <a:t>이를 통해 어떤 제품이나 서비스를 만들어 낼 수 있을지도 생각해 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93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아이디어</a:t>
            </a:r>
            <a:r>
              <a:rPr lang="en-US" altLang="ko-KR" dirty="0"/>
              <a:t>, </a:t>
            </a:r>
            <a:r>
              <a:rPr lang="ko-KR" altLang="en-US" dirty="0"/>
              <a:t>브레인스토밍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주제 선정 및 구체화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자료 수집</a:t>
            </a:r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구현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)-</a:t>
            </a:r>
            <a:r>
              <a:rPr lang="en-US" altLang="ko-KR" dirty="0" err="1"/>
              <a:t>tensorflow</a:t>
            </a:r>
            <a:r>
              <a:rPr lang="en-US" altLang="ko-KR" dirty="0"/>
              <a:t>, python, vgg16 </a:t>
            </a:r>
          </a:p>
          <a:p>
            <a:r>
              <a:rPr lang="en-US" altLang="ko-KR" dirty="0"/>
              <a:t>5.</a:t>
            </a:r>
            <a:r>
              <a:rPr lang="ko-KR" altLang="en-US" dirty="0"/>
              <a:t>시각화</a:t>
            </a:r>
            <a:endParaRPr lang="en-US" altLang="ko-KR" dirty="0"/>
          </a:p>
          <a:p>
            <a:r>
              <a:rPr lang="en-US" altLang="ko-KR" dirty="0"/>
              <a:t>6.</a:t>
            </a:r>
            <a:r>
              <a:rPr lang="ko-KR" altLang="en-US" dirty="0"/>
              <a:t>기대효과 </a:t>
            </a:r>
            <a:r>
              <a:rPr lang="en-US" altLang="ko-KR" dirty="0"/>
              <a:t>– </a:t>
            </a:r>
            <a:r>
              <a:rPr lang="ko-KR" altLang="en-US" dirty="0"/>
              <a:t>이건 로드맵에 맞지 않는 듯 서비스화 </a:t>
            </a:r>
            <a:r>
              <a:rPr lang="ko-KR" altLang="en-US" dirty="0" err="1"/>
              <a:t>어떄요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84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이미지들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구현코딩</a:t>
            </a:r>
            <a:endParaRPr lang="en-US" altLang="ko-KR" dirty="0"/>
          </a:p>
          <a:p>
            <a:r>
              <a:rPr lang="en-US" altLang="ko-KR" dirty="0"/>
              <a:t>3.(</a:t>
            </a:r>
            <a:r>
              <a:rPr lang="ko-KR" altLang="en-US" dirty="0"/>
              <a:t>재질</a:t>
            </a:r>
            <a:r>
              <a:rPr lang="en-US" altLang="ko-KR" dirty="0"/>
              <a:t>,</a:t>
            </a:r>
            <a:r>
              <a:rPr lang="ko-KR" altLang="en-US" dirty="0"/>
              <a:t>길이</a:t>
            </a:r>
            <a:r>
              <a:rPr lang="en-US" altLang="ko-KR" dirty="0"/>
              <a:t>,</a:t>
            </a:r>
            <a:r>
              <a:rPr lang="ko-KR" altLang="en-US" dirty="0"/>
              <a:t>색깔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81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재질에 따른 세탁 및 보관관리법을 제공하여 사용자가 옷을 카메라에 </a:t>
            </a:r>
            <a:r>
              <a:rPr lang="ko-KR" altLang="en-US" dirty="0" err="1"/>
              <a:t>비추었을때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이것이 어떤 원단의 옷이고</a:t>
            </a:r>
            <a:r>
              <a:rPr lang="en-US" altLang="ko-KR" dirty="0"/>
              <a:t>, </a:t>
            </a:r>
            <a:r>
              <a:rPr lang="ko-KR" altLang="en-US" dirty="0"/>
              <a:t>따라서 세탁은 </a:t>
            </a:r>
            <a:r>
              <a:rPr lang="ko-KR" altLang="en-US" dirty="0" err="1"/>
              <a:t>이렇게하고</a:t>
            </a:r>
            <a:r>
              <a:rPr lang="en-US" altLang="ko-KR" dirty="0"/>
              <a:t>, </a:t>
            </a:r>
            <a:r>
              <a:rPr lang="ko-KR" altLang="en-US" dirty="0"/>
              <a:t>관리는 이렇게 </a:t>
            </a:r>
            <a:r>
              <a:rPr lang="ko-KR" altLang="en-US" dirty="0" err="1"/>
              <a:t>해야되는것을</a:t>
            </a:r>
            <a:r>
              <a:rPr lang="ko-KR" altLang="en-US" dirty="0"/>
              <a:t> </a:t>
            </a:r>
            <a:r>
              <a:rPr lang="ko-KR" altLang="en-US" dirty="0" err="1"/>
              <a:t>자동화시키는</a:t>
            </a:r>
            <a:r>
              <a:rPr lang="ko-KR" altLang="en-US" dirty="0"/>
              <a:t> 것이 목표라고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*</a:t>
            </a:r>
            <a:r>
              <a:rPr lang="ko-KR" altLang="en-US" dirty="0"/>
              <a:t>유성호</a:t>
            </a:r>
            <a:r>
              <a:rPr lang="en-US" altLang="ko-KR" dirty="0"/>
              <a:t>: </a:t>
            </a:r>
            <a:r>
              <a:rPr lang="ko-KR" altLang="en-US" dirty="0"/>
              <a:t>옷의 </a:t>
            </a:r>
            <a:r>
              <a:rPr lang="ko-KR" altLang="en-US"/>
              <a:t>크기 키우ㅠ기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9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D7014-C574-4D11-8D2B-FF4A91AF65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93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26DE5-BB7B-4DA9-960B-895C6473E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46F54-60B8-463B-9A7F-D4657B3CF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B6024-9953-4C19-BFC6-C9294092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ADB7E-DA0B-4D8C-83F5-6A8687816BFC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FA6AF-1A8A-4404-8968-3B8A96D6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853BE-3B94-4A1B-B70E-0134619A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33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4610C-0EB4-4C81-8228-8E1A7A65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20BE99-18BB-4B2E-A15E-749D0B898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2248E0-4AC9-4613-AF21-0B66D8FB9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988EF-EF5B-4859-9CA8-8F1DD278D174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EB0CD-5C42-41E7-AB52-5E056FF6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9FCB03-F81A-44B2-99B9-0D27F0C5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3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4F62A0-524F-44CC-B19D-95480FAF7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6494D0-62E8-4EE4-9EB1-5A3B6DD48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59E3E-B1F0-4898-A6AF-38BC54BD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D6B01-4569-4C95-B5D5-A039508224C2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764BA-91A7-4322-9800-3406CCAEA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92CC4-416F-4F42-8DB2-2A1A747D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0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1D46A-CDA5-43B0-82FB-57272EFB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8289A-9556-4CB4-BBFB-5E0E1F758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217AB-C526-445A-857F-BA388729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549F5-816D-4255-904C-B25125E1DBD0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B0887-B525-43EA-BD3E-3A22D8D8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6EF95-E78B-4953-A29B-74CA3DAA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0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A5DC3-97FA-48A1-AF53-48C448E9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EC3B0-B41F-42E5-9FA8-C2AF22164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54BDB-1F12-48BC-98EE-FC8BC623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5D97-9B9C-4B3E-90EE-53808ACD7B16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DAC95-4A7D-4A92-8729-02453D93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C0727-881B-48DE-8E09-DE1E69E9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8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DC6BA-9742-482C-B4FD-06506D26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72ACC-EEAC-46DF-8F36-301BE749F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FD80DB-F06B-4C0C-881B-E7A6C57DC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87BE1B-94E5-4CE4-9660-B353050C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2D024-2E0B-48A0-A8D8-C76700E2DD75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097E5-F444-4FF9-99C9-F8152DF6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5DDC4E-7E60-4E94-B25E-A6FCACCB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42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B7609-1D63-4B14-B77E-6C398599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9A072-2EC8-44CE-9C91-1B45594EE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FDDD45-3727-4719-8471-998D42817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34E454-6213-496F-BC12-E159A7E0C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462199-F979-42E8-B95C-C5D62F106B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380CDF-92B1-41C9-BD4B-C000C533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26B7-7EE9-492A-9978-7368A91490C7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1170E7-FD67-4B4E-B2C4-0C8D65C4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5B812-79B5-4B76-A355-B91E5361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5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EA409-2AF5-4EF3-99DB-389402B7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10A15E-B17B-41D1-B6C2-5A276C95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E27FB-1E88-44B6-90C5-B65CA13EB906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36F266-3903-483E-839F-76968955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A74E94-9937-407B-82FE-DD314E92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6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344D40-679A-4E3E-AE9D-FA93F1D7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FFAC-EE72-4BAE-A168-3B6DEBFE6E01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3003BA-3B56-4DE7-AE3B-224AC13C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C5A2D8-2654-4209-BD49-03152217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9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E2B55-01AE-4D1A-BC5C-0D892CE6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C08CD-0A6B-4E69-B02C-86A8D4DAC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CF8435-EC09-4859-9C5E-70E4F1699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A5673-F74F-4ACA-B433-6C7F817F1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7742-5D34-40E5-9927-A3C459D1300F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C6C762-3537-4C6D-850E-E341CC13A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DB4F25-A6B0-48AA-BC4B-A098AAD3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37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F39C3-87A9-462B-91A5-36B9C4D8E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6F0EEB-94FB-43B3-B342-99E8E21A8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89836-A084-499E-9B3D-10EF7545A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18637D-2E92-45F2-A40B-B8F7A4E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286B-5E38-41E3-A0FC-7B3354C98786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4C73A5-F824-46FA-B511-6D7DE491C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56E26-A5AE-4EDE-B797-50A049A3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4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9207A5-6207-46A1-A963-1687FF36E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37F298-660D-472A-98CA-1F5E5E285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0E321-999C-4D11-84B4-25387B347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1887E-2A61-45DB-910E-0901DED0C8EF}" type="datetime1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39F1C-EC9D-442B-A675-634C4BEC4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4AFEFC-AE31-4B38-B8B7-74F04B53E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A2657-78D4-41AF-9A3B-DD90A4FA2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38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paramaggarwal/fashion-product-images-dataset" TargetMode="External"/><Relationship Id="rId3" Type="http://schemas.openxmlformats.org/officeDocument/2006/relationships/hyperlink" Target="https://biz.chosun.com/site/data/html_dir/2020/03/12/2020031201161.html" TargetMode="External"/><Relationship Id="rId7" Type="http://schemas.openxmlformats.org/officeDocument/2006/relationships/hyperlink" Target="http://www.irobotnews.com/news/articleView.html?idxno=1917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labanM1/FashionNet/blob/master/FashionNet.ipynb" TargetMode="External"/><Relationship Id="rId5" Type="http://schemas.openxmlformats.org/officeDocument/2006/relationships/hyperlink" Target="https://arxiv.org/search/cs?searchtype=author&amp;query=Hu%2C+Y" TargetMode="External"/><Relationship Id="rId4" Type="http://schemas.openxmlformats.org/officeDocument/2006/relationships/hyperlink" Target="https://arxiv.org/search/cs?searchtype=author&amp;query=He%2C+T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9D1753-1951-4418-B4EC-029D2B7CB3F9}"/>
              </a:ext>
            </a:extLst>
          </p:cNvPr>
          <p:cNvSpPr/>
          <p:nvPr/>
        </p:nvSpPr>
        <p:spPr>
          <a:xfrm>
            <a:off x="6010657" y="4069445"/>
            <a:ext cx="41768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600" b="1" dirty="0" err="1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크로플</a:t>
            </a:r>
            <a:r>
              <a:rPr lang="en-US" altLang="ko-KR" sz="1600" b="1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algn="r"/>
            <a:r>
              <a:rPr lang="ko-KR" altLang="en-US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r>
              <a:rPr lang="en-US" altLang="ko-KR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유성호</a:t>
            </a:r>
            <a:endParaRPr lang="en-US" altLang="ko-KR" sz="1600" dirty="0">
              <a:solidFill>
                <a:srgbClr val="00B0F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팀원</a:t>
            </a:r>
            <a:r>
              <a:rPr lang="en-US" altLang="ko-KR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김가연</a:t>
            </a:r>
            <a:r>
              <a:rPr lang="en-US" altLang="ko-KR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신동환</a:t>
            </a:r>
            <a:r>
              <a:rPr lang="en-US" altLang="ko-KR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윤채영</a:t>
            </a:r>
            <a:r>
              <a:rPr lang="en-US" altLang="ko-KR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정세환</a:t>
            </a:r>
            <a:r>
              <a:rPr lang="en-US" altLang="ko-KR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B0F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정승연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1E8054E-1759-4FF7-90E7-51D9FC554A4E}"/>
              </a:ext>
            </a:extLst>
          </p:cNvPr>
          <p:cNvGrpSpPr/>
          <p:nvPr/>
        </p:nvGrpSpPr>
        <p:grpSpPr>
          <a:xfrm>
            <a:off x="1493202" y="2484229"/>
            <a:ext cx="9256304" cy="1773841"/>
            <a:chOff x="1531302" y="2484229"/>
            <a:chExt cx="9256304" cy="1773841"/>
          </a:xfrm>
        </p:grpSpPr>
        <p:sp>
          <p:nvSpPr>
            <p:cNvPr id="6" name="왼쪽 대괄호 5">
              <a:extLst>
                <a:ext uri="{FF2B5EF4-FFF2-40B4-BE49-F238E27FC236}">
                  <a16:creationId xmlns:a16="http://schemas.microsoft.com/office/drawing/2014/main" id="{E69966A5-7CE8-4CC1-A703-CCBA54901F68}"/>
                </a:ext>
              </a:extLst>
            </p:cNvPr>
            <p:cNvSpPr/>
            <p:nvPr/>
          </p:nvSpPr>
          <p:spPr>
            <a:xfrm flipH="1">
              <a:off x="10405630" y="3375794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1AAE715-C535-47A1-9EB0-F47ABDE80695}"/>
                </a:ext>
              </a:extLst>
            </p:cNvPr>
            <p:cNvCxnSpPr>
              <a:endCxn id="6" idx="0"/>
            </p:cNvCxnSpPr>
            <p:nvPr/>
          </p:nvCxnSpPr>
          <p:spPr>
            <a:xfrm>
              <a:off x="1913278" y="3375794"/>
              <a:ext cx="8492352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양쪽 모서리가 둥근 사각형 30">
              <a:extLst>
                <a:ext uri="{FF2B5EF4-FFF2-40B4-BE49-F238E27FC236}">
                  <a16:creationId xmlns:a16="http://schemas.microsoft.com/office/drawing/2014/main" id="{3B577E4C-2058-4357-9EDD-596CEEAD13EC}"/>
                </a:ext>
              </a:extLst>
            </p:cNvPr>
            <p:cNvSpPr/>
            <p:nvPr/>
          </p:nvSpPr>
          <p:spPr>
            <a:xfrm>
              <a:off x="10225630" y="4078070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양쪽 모서리가 둥근 사각형 34">
              <a:extLst>
                <a:ext uri="{FF2B5EF4-FFF2-40B4-BE49-F238E27FC236}">
                  <a16:creationId xmlns:a16="http://schemas.microsoft.com/office/drawing/2014/main" id="{3485C30D-4582-4750-B7BB-EF4A04442F1B}"/>
                </a:ext>
              </a:extLst>
            </p:cNvPr>
            <p:cNvSpPr/>
            <p:nvPr/>
          </p:nvSpPr>
          <p:spPr>
            <a:xfrm flipH="1">
              <a:off x="3735314" y="248422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>
              <a:extLst>
                <a:ext uri="{FF2B5EF4-FFF2-40B4-BE49-F238E27FC236}">
                  <a16:creationId xmlns:a16="http://schemas.microsoft.com/office/drawing/2014/main" id="{BF9AEFFD-F956-4E48-AEE9-FBAB1B9E49C6}"/>
                </a:ext>
              </a:extLst>
            </p:cNvPr>
            <p:cNvSpPr/>
            <p:nvPr/>
          </p:nvSpPr>
          <p:spPr>
            <a:xfrm>
              <a:off x="1531302" y="2574230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2EF9C9-842A-425F-9CEE-248EE2A296A7}"/>
                </a:ext>
              </a:extLst>
            </p:cNvPr>
            <p:cNvCxnSpPr/>
            <p:nvPr/>
          </p:nvCxnSpPr>
          <p:spPr>
            <a:xfrm flipH="1" flipV="1">
              <a:off x="1913278" y="2574231"/>
              <a:ext cx="1800000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FEFE4A-6ED4-4BD2-8CD6-E454A5F1B4E8}"/>
              </a:ext>
            </a:extLst>
          </p:cNvPr>
          <p:cNvSpPr/>
          <p:nvPr/>
        </p:nvSpPr>
        <p:spPr>
          <a:xfrm>
            <a:off x="4057154" y="2074928"/>
            <a:ext cx="64682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2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 Detection</a:t>
            </a:r>
            <a:r>
              <a:rPr lang="ko-KR" altLang="en-US" sz="32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</a:t>
            </a:r>
            <a:endParaRPr lang="en-US" altLang="ko-KR" sz="3200" b="1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latinLnBrk="0">
              <a:defRPr/>
            </a:pPr>
            <a:r>
              <a:rPr lang="ko-KR" altLang="en-US" sz="3200" b="1" dirty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세탁 및 보관 관리법 제공 서비스</a:t>
            </a:r>
            <a:endParaRPr lang="ko-KR" altLang="en-US" sz="8000" b="1" kern="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776843-6292-4ECA-A3CC-5D165877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394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7018A0DB-D2FD-4CA9-8AC0-220873C62C04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76" name="양쪽 모서리가 둥근 사각형 2">
              <a:extLst>
                <a:ext uri="{FF2B5EF4-FFF2-40B4-BE49-F238E27FC236}">
                  <a16:creationId xmlns:a16="http://schemas.microsoft.com/office/drawing/2014/main" id="{013DBE4E-2885-45EA-A343-3D4CFFA28C0B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양쪽 모서리가 둥근 사각형 7">
              <a:extLst>
                <a:ext uri="{FF2B5EF4-FFF2-40B4-BE49-F238E27FC236}">
                  <a16:creationId xmlns:a16="http://schemas.microsoft.com/office/drawing/2014/main" id="{085E139A-5050-4E9C-8089-E8E835410CD7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왼쪽 대괄호 77">
              <a:extLst>
                <a:ext uri="{FF2B5EF4-FFF2-40B4-BE49-F238E27FC236}">
                  <a16:creationId xmlns:a16="http://schemas.microsoft.com/office/drawing/2014/main" id="{22B5A4BB-4497-4A81-8250-F172F4287C09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687539A-827E-42B3-AFF0-6E62C3FC1101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6246525-7D62-48C5-88AF-96E44BBDDFA5}"/>
                </a:ext>
              </a:extLst>
            </p:cNvPr>
            <p:cNvCxnSpPr>
              <a:stCxn id="81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왼쪽 대괄호 80">
              <a:extLst>
                <a:ext uri="{FF2B5EF4-FFF2-40B4-BE49-F238E27FC236}">
                  <a16:creationId xmlns:a16="http://schemas.microsoft.com/office/drawing/2014/main" id="{14EEF318-B42A-4523-A270-DC591A7E9EE9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8FBE43D-AA4A-4DFE-84F7-1EFF7ACF8372}"/>
                </a:ext>
              </a:extLst>
            </p:cNvPr>
            <p:cNvCxnSpPr>
              <a:endCxn id="83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양쪽 모서리가 둥근 사각형 30">
              <a:extLst>
                <a:ext uri="{FF2B5EF4-FFF2-40B4-BE49-F238E27FC236}">
                  <a16:creationId xmlns:a16="http://schemas.microsoft.com/office/drawing/2014/main" id="{DA817668-4709-4872-8151-678CF407EF13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386065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ko-KR" altLang="en-US" sz="6000" kern="0" dirty="0">
              <a:solidFill>
                <a:srgbClr val="00B0F0"/>
              </a:solidFill>
            </a:endParaRPr>
          </a:p>
        </p:txBody>
      </p:sp>
      <p:sp>
        <p:nvSpPr>
          <p:cNvPr id="34" name="자유형 48">
            <a:extLst>
              <a:ext uri="{FF2B5EF4-FFF2-40B4-BE49-F238E27FC236}">
                <a16:creationId xmlns:a16="http://schemas.microsoft.com/office/drawing/2014/main" id="{2018B732-60DC-4C8E-B715-4A4483650FF5}"/>
              </a:ext>
            </a:extLst>
          </p:cNvPr>
          <p:cNvSpPr/>
          <p:nvPr/>
        </p:nvSpPr>
        <p:spPr>
          <a:xfrm>
            <a:off x="1110561" y="2367834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49">
            <a:extLst>
              <a:ext uri="{FF2B5EF4-FFF2-40B4-BE49-F238E27FC236}">
                <a16:creationId xmlns:a16="http://schemas.microsoft.com/office/drawing/2014/main" id="{8E9DDBDC-807D-4654-915C-6F436C9233E3}"/>
              </a:ext>
            </a:extLst>
          </p:cNvPr>
          <p:cNvSpPr/>
          <p:nvPr/>
        </p:nvSpPr>
        <p:spPr>
          <a:xfrm>
            <a:off x="881574" y="2890346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Internet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공개된 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fashion dataset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(deep fashion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Kaggle fashion product)</a:t>
            </a:r>
          </a:p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2281F6-5D34-463C-A34F-87AC06745342}"/>
              </a:ext>
            </a:extLst>
          </p:cNvPr>
          <p:cNvSpPr/>
          <p:nvPr/>
        </p:nvSpPr>
        <p:spPr>
          <a:xfrm>
            <a:off x="1332593" y="2502002"/>
            <a:ext cx="1574470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Data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acquisition</a:t>
            </a:r>
          </a:p>
        </p:txBody>
      </p:sp>
      <p:sp>
        <p:nvSpPr>
          <p:cNvPr id="38" name="자유형 52">
            <a:extLst>
              <a:ext uri="{FF2B5EF4-FFF2-40B4-BE49-F238E27FC236}">
                <a16:creationId xmlns:a16="http://schemas.microsoft.com/office/drawing/2014/main" id="{09A5058B-9AEB-4F3B-BF4B-C263ED822CE3}"/>
              </a:ext>
            </a:extLst>
          </p:cNvPr>
          <p:cNvSpPr/>
          <p:nvPr/>
        </p:nvSpPr>
        <p:spPr>
          <a:xfrm>
            <a:off x="3743162" y="2367834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53">
            <a:extLst>
              <a:ext uri="{FF2B5EF4-FFF2-40B4-BE49-F238E27FC236}">
                <a16:creationId xmlns:a16="http://schemas.microsoft.com/office/drawing/2014/main" id="{6B59DC15-65AB-4392-A3CC-E24BCF1D64F7}"/>
              </a:ext>
            </a:extLst>
          </p:cNvPr>
          <p:cNvSpPr/>
          <p:nvPr/>
        </p:nvSpPr>
        <p:spPr>
          <a:xfrm>
            <a:off x="3514175" y="2890346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옷을 제외한 배경부분 제거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6CA702-4BF1-43C0-9F68-BB5D2B51262B}"/>
              </a:ext>
            </a:extLst>
          </p:cNvPr>
          <p:cNvSpPr/>
          <p:nvPr/>
        </p:nvSpPr>
        <p:spPr>
          <a:xfrm>
            <a:off x="4061466" y="2502002"/>
            <a:ext cx="138191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Preprocessing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2" name="자유형 56">
            <a:extLst>
              <a:ext uri="{FF2B5EF4-FFF2-40B4-BE49-F238E27FC236}">
                <a16:creationId xmlns:a16="http://schemas.microsoft.com/office/drawing/2014/main" id="{6D61469C-26BC-451A-9EB2-6C360D9AC867}"/>
              </a:ext>
            </a:extLst>
          </p:cNvPr>
          <p:cNvSpPr/>
          <p:nvPr/>
        </p:nvSpPr>
        <p:spPr>
          <a:xfrm>
            <a:off x="6407853" y="2367834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57">
            <a:extLst>
              <a:ext uri="{FF2B5EF4-FFF2-40B4-BE49-F238E27FC236}">
                <a16:creationId xmlns:a16="http://schemas.microsoft.com/office/drawing/2014/main" id="{6E603B09-A444-4B39-A696-0F9F4E63FE7B}"/>
              </a:ext>
            </a:extLst>
          </p:cNvPr>
          <p:cNvSpPr/>
          <p:nvPr/>
        </p:nvSpPr>
        <p:spPr>
          <a:xfrm>
            <a:off x="6178866" y="2890346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여러가지 모델을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활용한 학습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(VGG16,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DenseNet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GoogleNet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95BD3B-3182-4909-BE27-82466DFC9DD4}"/>
              </a:ext>
            </a:extLst>
          </p:cNvPr>
          <p:cNvSpPr/>
          <p:nvPr/>
        </p:nvSpPr>
        <p:spPr>
          <a:xfrm>
            <a:off x="6802782" y="2502002"/>
            <a:ext cx="122867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Training</a:t>
            </a:r>
            <a:r>
              <a:rPr lang="en-US" altLang="ko-KR" sz="1200" b="1" dirty="0">
                <a:solidFill>
                  <a:schemeClr val="bg1"/>
                </a:solidFill>
              </a:rPr>
              <a:t>/Test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FAF44E-A81A-4CE7-A094-BCC81D8F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3" name="자유형 56">
            <a:extLst>
              <a:ext uri="{FF2B5EF4-FFF2-40B4-BE49-F238E27FC236}">
                <a16:creationId xmlns:a16="http://schemas.microsoft.com/office/drawing/2014/main" id="{733B62EE-80BB-44DD-B1A4-BD4801B44A0C}"/>
              </a:ext>
            </a:extLst>
          </p:cNvPr>
          <p:cNvSpPr/>
          <p:nvPr/>
        </p:nvSpPr>
        <p:spPr>
          <a:xfrm>
            <a:off x="9019939" y="2367834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57">
            <a:extLst>
              <a:ext uri="{FF2B5EF4-FFF2-40B4-BE49-F238E27FC236}">
                <a16:creationId xmlns:a16="http://schemas.microsoft.com/office/drawing/2014/main" id="{8FAD985B-A205-400C-BAC9-3029BE2EF514}"/>
              </a:ext>
            </a:extLst>
          </p:cNvPr>
          <p:cNvSpPr/>
          <p:nvPr/>
        </p:nvSpPr>
        <p:spPr>
          <a:xfrm>
            <a:off x="8790952" y="2890346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결과를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601792-20CE-49A6-B60C-05ED1A2BB833}"/>
              </a:ext>
            </a:extLst>
          </p:cNvPr>
          <p:cNvSpPr/>
          <p:nvPr/>
        </p:nvSpPr>
        <p:spPr>
          <a:xfrm>
            <a:off x="9395858" y="2502002"/>
            <a:ext cx="1266693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Visualization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5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48E0E7BF-2DF7-49AA-9D02-50AA11D85EDE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5" name="양쪽 모서리가 둥근 사각형 2">
              <a:extLst>
                <a:ext uri="{FF2B5EF4-FFF2-40B4-BE49-F238E27FC236}">
                  <a16:creationId xmlns:a16="http://schemas.microsoft.com/office/drawing/2014/main" id="{B5A0A2D5-E735-42C1-8A57-C7B79EB3B9A6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양쪽 모서리가 둥근 사각형 7">
              <a:extLst>
                <a:ext uri="{FF2B5EF4-FFF2-40B4-BE49-F238E27FC236}">
                  <a16:creationId xmlns:a16="http://schemas.microsoft.com/office/drawing/2014/main" id="{347C7289-E74A-4558-9242-9989201EDDFF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왼쪽 대괄호 53">
              <a:extLst>
                <a:ext uri="{FF2B5EF4-FFF2-40B4-BE49-F238E27FC236}">
                  <a16:creationId xmlns:a16="http://schemas.microsoft.com/office/drawing/2014/main" id="{48C259E8-3EA0-4165-B863-30D8D4B40E40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AC5111C-11FE-4529-8C1D-245306AE6198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93710B7-DF03-407F-BF2B-DEDAA9AD0D08}"/>
                </a:ext>
              </a:extLst>
            </p:cNvPr>
            <p:cNvCxnSpPr>
              <a:stCxn id="57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왼쪽 대괄호 56">
              <a:extLst>
                <a:ext uri="{FF2B5EF4-FFF2-40B4-BE49-F238E27FC236}">
                  <a16:creationId xmlns:a16="http://schemas.microsoft.com/office/drawing/2014/main" id="{563CD6AE-3FA8-4B81-823F-FB9C8F4C90BF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3AA8D08-E5EE-4045-B9C7-60751FABA5ED}"/>
                </a:ext>
              </a:extLst>
            </p:cNvPr>
            <p:cNvCxnSpPr>
              <a:endCxn id="59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양쪽 모서리가 둥근 사각형 30">
              <a:extLst>
                <a:ext uri="{FF2B5EF4-FFF2-40B4-BE49-F238E27FC236}">
                  <a16:creationId xmlns:a16="http://schemas.microsoft.com/office/drawing/2014/main" id="{6F789088-0ED9-46C2-BDA4-6BFF75E8620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과정</a:t>
            </a:r>
            <a:endParaRPr lang="ko-KR" altLang="en-US" sz="6000" kern="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D2A37-10CD-4B5D-B16A-9AABEE472A6A}"/>
              </a:ext>
            </a:extLst>
          </p:cNvPr>
          <p:cNvSpPr txBox="1"/>
          <p:nvPr/>
        </p:nvSpPr>
        <p:spPr>
          <a:xfrm>
            <a:off x="1272988" y="1277464"/>
            <a:ext cx="9793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Acquisition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Image Crawling &amp; Data set </a:t>
            </a:r>
            <a:r>
              <a:rPr lang="en-US" altLang="ko-KR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opened to the public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3CC4FBA-6214-4159-8BB0-06A5BD056E84}"/>
              </a:ext>
            </a:extLst>
          </p:cNvPr>
          <p:cNvCxnSpPr>
            <a:cxnSpLocks/>
          </p:cNvCxnSpPr>
          <p:nvPr/>
        </p:nvCxnSpPr>
        <p:spPr>
          <a:xfrm>
            <a:off x="1380565" y="1725174"/>
            <a:ext cx="9685666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FF9176-3DFF-4D02-BCCA-3DA68FE2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95D49DB-0881-42BA-9670-722A5C0A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96" y="2200989"/>
            <a:ext cx="4563036" cy="37856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6C1B524-425A-428B-BBFB-EBE5FE41F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14" y="2944923"/>
            <a:ext cx="6686138" cy="22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0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41ADD4DD-6039-47E8-8BD7-F550E3D32D74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2" name="양쪽 모서리가 둥근 사각형 2">
              <a:extLst>
                <a:ext uri="{FF2B5EF4-FFF2-40B4-BE49-F238E27FC236}">
                  <a16:creationId xmlns:a16="http://schemas.microsoft.com/office/drawing/2014/main" id="{A0B947B7-2BDF-458A-9552-BE3CB4825E2C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양쪽 모서리가 둥근 사각형 7">
              <a:extLst>
                <a:ext uri="{FF2B5EF4-FFF2-40B4-BE49-F238E27FC236}">
                  <a16:creationId xmlns:a16="http://schemas.microsoft.com/office/drawing/2014/main" id="{49CCD67E-64E8-4A25-8D6F-F429F66684B8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왼쪽 대괄호 43">
              <a:extLst>
                <a:ext uri="{FF2B5EF4-FFF2-40B4-BE49-F238E27FC236}">
                  <a16:creationId xmlns:a16="http://schemas.microsoft.com/office/drawing/2014/main" id="{2EB79EA2-D434-48E7-9538-1EEB14798D9B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5E9B702-5345-4BAA-96D4-6363CBC306D9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7496F3B-B3CE-4AE2-A9F7-F6F9280CA11D}"/>
                </a:ext>
              </a:extLst>
            </p:cNvPr>
            <p:cNvCxnSpPr>
              <a:stCxn id="48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왼쪽 대괄호 47">
              <a:extLst>
                <a:ext uri="{FF2B5EF4-FFF2-40B4-BE49-F238E27FC236}">
                  <a16:creationId xmlns:a16="http://schemas.microsoft.com/office/drawing/2014/main" id="{87C9A77B-7366-46CF-80AC-85AB681602B8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5B43BF9-EE56-4362-8D5F-E4208D3C7426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양쪽 모서리가 둥근 사각형 30">
              <a:extLst>
                <a:ext uri="{FF2B5EF4-FFF2-40B4-BE49-F238E27FC236}">
                  <a16:creationId xmlns:a16="http://schemas.microsoft.com/office/drawing/2014/main" id="{E0684267-7A61-44BE-BB17-2C484116B03B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endParaRPr lang="ko-KR" altLang="en-US" sz="60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D2A37-10CD-4B5D-B16A-9AABEE472A6A}"/>
              </a:ext>
            </a:extLst>
          </p:cNvPr>
          <p:cNvSpPr txBox="1"/>
          <p:nvPr/>
        </p:nvSpPr>
        <p:spPr>
          <a:xfrm>
            <a:off x="1272988" y="1277464"/>
            <a:ext cx="5576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Preprocessing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3CC4FBA-6214-4159-8BB0-06A5BD056E84}"/>
              </a:ext>
            </a:extLst>
          </p:cNvPr>
          <p:cNvCxnSpPr>
            <a:cxnSpLocks/>
          </p:cNvCxnSpPr>
          <p:nvPr/>
        </p:nvCxnSpPr>
        <p:spPr>
          <a:xfrm>
            <a:off x="1380565" y="1725174"/>
            <a:ext cx="282643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8338B5-259B-4626-A7E2-954DA6181388}"/>
              </a:ext>
            </a:extLst>
          </p:cNvPr>
          <p:cNvSpPr txBox="1"/>
          <p:nvPr/>
        </p:nvSpPr>
        <p:spPr>
          <a:xfrm>
            <a:off x="4314572" y="1265362"/>
            <a:ext cx="572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 분류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제거를 통한 노이즈 제거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9ADA3DE-C0B6-4F83-8433-DCC121FB9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8" y="2138416"/>
            <a:ext cx="4702789" cy="383061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E6D4A58-ED84-418A-AD97-336DD77D0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995" y="2547489"/>
            <a:ext cx="6766968" cy="29640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29A64D-A139-4498-BCF4-9D1CDC3C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7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9C00B0C4-5C7E-40F2-A7FF-52311106FF9A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4" name="양쪽 모서리가 둥근 사각형 2">
              <a:extLst>
                <a:ext uri="{FF2B5EF4-FFF2-40B4-BE49-F238E27FC236}">
                  <a16:creationId xmlns:a16="http://schemas.microsoft.com/office/drawing/2014/main" id="{44EEBFC7-741E-4521-BBBD-90E8D4077F5C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양쪽 모서리가 둥근 사각형 7">
              <a:extLst>
                <a:ext uri="{FF2B5EF4-FFF2-40B4-BE49-F238E27FC236}">
                  <a16:creationId xmlns:a16="http://schemas.microsoft.com/office/drawing/2014/main" id="{3AC9E73D-F91B-42C2-A33B-C397A912CDB1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왼쪽 대괄호 47">
              <a:extLst>
                <a:ext uri="{FF2B5EF4-FFF2-40B4-BE49-F238E27FC236}">
                  <a16:creationId xmlns:a16="http://schemas.microsoft.com/office/drawing/2014/main" id="{ADDCA47C-071A-4B7A-8683-F16A93F5A62F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8D65EC7-E1B0-4848-AB1A-60F74A4F413D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F3FBDF8-08D7-4B60-A0B9-407F55D05FEC}"/>
                </a:ext>
              </a:extLst>
            </p:cNvPr>
            <p:cNvCxnSpPr>
              <a:stCxn id="55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왼쪽 대괄호 54">
              <a:extLst>
                <a:ext uri="{FF2B5EF4-FFF2-40B4-BE49-F238E27FC236}">
                  <a16:creationId xmlns:a16="http://schemas.microsoft.com/office/drawing/2014/main" id="{40BACC5E-605B-4F8B-8A82-174F85AA96BA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6A87870-163E-429D-B8C1-F88C1E756939}"/>
                </a:ext>
              </a:extLst>
            </p:cNvPr>
            <p:cNvCxnSpPr>
              <a:endCxn id="57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양쪽 모서리가 둥근 사각형 30">
              <a:extLst>
                <a:ext uri="{FF2B5EF4-FFF2-40B4-BE49-F238E27FC236}">
                  <a16:creationId xmlns:a16="http://schemas.microsoft.com/office/drawing/2014/main" id="{D2E18D50-6EF1-4687-A617-0C0399A03D8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352102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endParaRPr lang="ko-KR" altLang="en-US" sz="60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D2A37-10CD-4B5D-B16A-9AABEE472A6A}"/>
              </a:ext>
            </a:extLst>
          </p:cNvPr>
          <p:cNvSpPr txBox="1"/>
          <p:nvPr/>
        </p:nvSpPr>
        <p:spPr>
          <a:xfrm>
            <a:off x="1272988" y="1228696"/>
            <a:ext cx="5576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Training / Test  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3CC4FBA-6214-4159-8BB0-06A5BD056E84}"/>
              </a:ext>
            </a:extLst>
          </p:cNvPr>
          <p:cNvCxnSpPr>
            <a:cxnSpLocks/>
          </p:cNvCxnSpPr>
          <p:nvPr/>
        </p:nvCxnSpPr>
        <p:spPr>
          <a:xfrm>
            <a:off x="1354439" y="1677298"/>
            <a:ext cx="214566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5F564A9-A360-4011-8B67-A809DFB74CF1}"/>
              </a:ext>
            </a:extLst>
          </p:cNvPr>
          <p:cNvSpPr txBox="1"/>
          <p:nvPr/>
        </p:nvSpPr>
        <p:spPr>
          <a:xfrm>
            <a:off x="1154870" y="2819998"/>
            <a:ext cx="23582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 set</a:t>
            </a:r>
          </a:p>
          <a:p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 set</a:t>
            </a:r>
          </a:p>
          <a:p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set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F9B8D38-393D-4941-8A8B-350CD8AE05E5}"/>
              </a:ext>
            </a:extLst>
          </p:cNvPr>
          <p:cNvSpPr/>
          <p:nvPr/>
        </p:nvSpPr>
        <p:spPr>
          <a:xfrm>
            <a:off x="4555031" y="3280085"/>
            <a:ext cx="1259245" cy="569525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FBBFD44-A057-4B7A-ABF4-1BA522239B8B}"/>
              </a:ext>
            </a:extLst>
          </p:cNvPr>
          <p:cNvGrpSpPr/>
          <p:nvPr/>
        </p:nvGrpSpPr>
        <p:grpSpPr>
          <a:xfrm>
            <a:off x="2886891" y="3021003"/>
            <a:ext cx="1634687" cy="1262427"/>
            <a:chOff x="3120021" y="3186474"/>
            <a:chExt cx="1679463" cy="116668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6D8EE5E-3FC6-49FE-AECC-D49013270902}"/>
                </a:ext>
              </a:extLst>
            </p:cNvPr>
            <p:cNvCxnSpPr>
              <a:cxnSpLocks/>
            </p:cNvCxnSpPr>
            <p:nvPr/>
          </p:nvCxnSpPr>
          <p:spPr>
            <a:xfrm>
              <a:off x="3120021" y="3186474"/>
              <a:ext cx="1568520" cy="526333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BBB3B5E-624F-4026-8220-BCBF9B80654A}"/>
                </a:ext>
              </a:extLst>
            </p:cNvPr>
            <p:cNvCxnSpPr>
              <a:cxnSpLocks/>
            </p:cNvCxnSpPr>
            <p:nvPr/>
          </p:nvCxnSpPr>
          <p:spPr>
            <a:xfrm>
              <a:off x="3129673" y="3733193"/>
              <a:ext cx="1558868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440D21EB-73E3-4B9B-B15F-6E5DBBDDB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0021" y="3733194"/>
              <a:ext cx="1568520" cy="61996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9FA59918-DC3B-4326-852B-43D92F389053}"/>
                </a:ext>
              </a:extLst>
            </p:cNvPr>
            <p:cNvSpPr/>
            <p:nvPr/>
          </p:nvSpPr>
          <p:spPr>
            <a:xfrm rot="5400000">
              <a:off x="4629279" y="3632000"/>
              <a:ext cx="170330" cy="17008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45BD033C-F6A6-4BAA-9469-C11BF386ABF4}"/>
              </a:ext>
            </a:extLst>
          </p:cNvPr>
          <p:cNvSpPr txBox="1"/>
          <p:nvPr/>
        </p:nvSpPr>
        <p:spPr>
          <a:xfrm>
            <a:off x="5470290" y="2924547"/>
            <a:ext cx="5967194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 </a:t>
            </a:r>
            <a:r>
              <a:rPr lang="ko-KR" altLang="en-US" sz="2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모델로 학습 </a:t>
            </a:r>
            <a:r>
              <a:rPr lang="ko-KR" altLang="en-US" sz="24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 </a:t>
            </a:r>
            <a:r>
              <a:rPr lang="en-US" altLang="ko-KR" sz="24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 accuracy</a:t>
            </a:r>
            <a:r>
              <a:rPr lang="ko-KR" altLang="en-US" sz="2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endParaRPr lang="en-US" altLang="ko-KR" sz="2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높은 모델 선택 </a:t>
            </a:r>
            <a:r>
              <a:rPr lang="en-US" altLang="ko-KR" sz="24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endParaRPr lang="ko-KR" altLang="en-US" sz="24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47493A-E4EB-4C8D-90C4-DF20B79B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31A2657-78D4-41AF-9A3B-DD90A4FA27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76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0685F7-65C2-48F6-A0EB-B3CB0659B356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6" name="양쪽 모서리가 둥근 사각형 2">
              <a:extLst>
                <a:ext uri="{FF2B5EF4-FFF2-40B4-BE49-F238E27FC236}">
                  <a16:creationId xmlns:a16="http://schemas.microsoft.com/office/drawing/2014/main" id="{424521BF-C1AF-498A-9BD0-1F3E4E640891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양쪽 모서리가 둥근 사각형 7">
              <a:extLst>
                <a:ext uri="{FF2B5EF4-FFF2-40B4-BE49-F238E27FC236}">
                  <a16:creationId xmlns:a16="http://schemas.microsoft.com/office/drawing/2014/main" id="{1FBAD36F-AC00-4AE1-A69A-D5510E28476F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왼쪽 대괄호 48">
              <a:extLst>
                <a:ext uri="{FF2B5EF4-FFF2-40B4-BE49-F238E27FC236}">
                  <a16:creationId xmlns:a16="http://schemas.microsoft.com/office/drawing/2014/main" id="{8313A1CC-8BDD-47BF-AE2D-FADD634EC01B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DFD8BA0-13B6-4966-820A-2BAF550567D7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2C976EE-F89B-4ED0-97AC-B06DDD781E06}"/>
                </a:ext>
              </a:extLst>
            </p:cNvPr>
            <p:cNvCxnSpPr>
              <a:stCxn id="52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8EABA495-B73D-475D-8191-788A555EBDA9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DE1D33E-CA2E-4832-A4B0-6B5F33272B60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양쪽 모서리가 둥근 사각형 30">
              <a:extLst>
                <a:ext uri="{FF2B5EF4-FFF2-40B4-BE49-F238E27FC236}">
                  <a16:creationId xmlns:a16="http://schemas.microsoft.com/office/drawing/2014/main" id="{F619F572-E3A7-4B6E-85E0-25810976E78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r>
              <a:rPr lang="en-US" altLang="ko-KR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 VGG16</a:t>
            </a:r>
            <a:endParaRPr lang="ko-KR" altLang="en-US" sz="28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35890-C8E5-4022-A225-DB6BF9E8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68216E-38A4-4108-8775-DDC45B3335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15575" y="2106671"/>
            <a:ext cx="5276610" cy="3354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F7A565-18DE-4A1A-9F2E-5FAE8511430E}"/>
              </a:ext>
            </a:extLst>
          </p:cNvPr>
          <p:cNvSpPr txBox="1"/>
          <p:nvPr/>
        </p:nvSpPr>
        <p:spPr>
          <a:xfrm>
            <a:off x="7126765" y="2913083"/>
            <a:ext cx="42662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 Convolution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Fully Connected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x 2 max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x 3 convolution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Softmax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91228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0685F7-65C2-48F6-A0EB-B3CB0659B356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6" name="양쪽 모서리가 둥근 사각형 2">
              <a:extLst>
                <a:ext uri="{FF2B5EF4-FFF2-40B4-BE49-F238E27FC236}">
                  <a16:creationId xmlns:a16="http://schemas.microsoft.com/office/drawing/2014/main" id="{424521BF-C1AF-498A-9BD0-1F3E4E640891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양쪽 모서리가 둥근 사각형 7">
              <a:extLst>
                <a:ext uri="{FF2B5EF4-FFF2-40B4-BE49-F238E27FC236}">
                  <a16:creationId xmlns:a16="http://schemas.microsoft.com/office/drawing/2014/main" id="{1FBAD36F-AC00-4AE1-A69A-D5510E28476F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왼쪽 대괄호 48">
              <a:extLst>
                <a:ext uri="{FF2B5EF4-FFF2-40B4-BE49-F238E27FC236}">
                  <a16:creationId xmlns:a16="http://schemas.microsoft.com/office/drawing/2014/main" id="{8313A1CC-8BDD-47BF-AE2D-FADD634EC01B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DFD8BA0-13B6-4966-820A-2BAF550567D7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2C976EE-F89B-4ED0-97AC-B06DDD781E06}"/>
                </a:ext>
              </a:extLst>
            </p:cNvPr>
            <p:cNvCxnSpPr>
              <a:stCxn id="52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8EABA495-B73D-475D-8191-788A555EBDA9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DE1D33E-CA2E-4832-A4B0-6B5F33272B60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양쪽 모서리가 둥근 사각형 30">
              <a:extLst>
                <a:ext uri="{FF2B5EF4-FFF2-40B4-BE49-F238E27FC236}">
                  <a16:creationId xmlns:a16="http://schemas.microsoft.com/office/drawing/2014/main" id="{F619F572-E3A7-4B6E-85E0-25810976E78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r>
              <a:rPr lang="en-US" altLang="ko-KR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 VGG16</a:t>
            </a:r>
            <a:endParaRPr lang="ko-KR" altLang="en-US" sz="28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35890-C8E5-4022-A225-DB6BF9E8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374A34-1C0C-4F40-92AF-58241144C5A8}"/>
              </a:ext>
            </a:extLst>
          </p:cNvPr>
          <p:cNvGrpSpPr/>
          <p:nvPr/>
        </p:nvGrpSpPr>
        <p:grpSpPr>
          <a:xfrm>
            <a:off x="943078" y="1423217"/>
            <a:ext cx="3952719" cy="1019075"/>
            <a:chOff x="5190908" y="1505543"/>
            <a:chExt cx="3952719" cy="101907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34C3517-53D2-4AC3-82DE-2B000A9D2BDA}"/>
                </a:ext>
              </a:extLst>
            </p:cNvPr>
            <p:cNvSpPr/>
            <p:nvPr/>
          </p:nvSpPr>
          <p:spPr>
            <a:xfrm>
              <a:off x="5233478" y="1739704"/>
              <a:ext cx="3831772" cy="784914"/>
            </a:xfrm>
            <a:prstGeom prst="round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tensor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batch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생성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2FC78B1-F6A0-41CD-AE2A-799040C690F4}"/>
                </a:ext>
              </a:extLst>
            </p:cNvPr>
            <p:cNvSpPr/>
            <p:nvPr/>
          </p:nvSpPr>
          <p:spPr>
            <a:xfrm>
              <a:off x="5190908" y="1505543"/>
              <a:ext cx="3952719" cy="55281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ImageDataGenerator</a:t>
              </a:r>
              <a:endParaRPr lang="ko-KR" altLang="en-US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6C2D1DB-4C1E-4155-9057-47ABF815A963}"/>
              </a:ext>
            </a:extLst>
          </p:cNvPr>
          <p:cNvGrpSpPr/>
          <p:nvPr/>
        </p:nvGrpSpPr>
        <p:grpSpPr>
          <a:xfrm>
            <a:off x="868081" y="3371357"/>
            <a:ext cx="3390409" cy="1510615"/>
            <a:chOff x="5190908" y="2828444"/>
            <a:chExt cx="3952719" cy="1521665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B2C867C9-1FBE-40A7-BE8A-43FD139664D5}"/>
                </a:ext>
              </a:extLst>
            </p:cNvPr>
            <p:cNvSpPr/>
            <p:nvPr/>
          </p:nvSpPr>
          <p:spPr>
            <a:xfrm>
              <a:off x="5233478" y="3062605"/>
              <a:ext cx="3831772" cy="1287504"/>
            </a:xfrm>
            <a:prstGeom prst="round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</a:t>
              </a:r>
              <a:r>
                <a:rPr lang="en-US" altLang="ko-KR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Keras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Sequential model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이용해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VGG16 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생성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Pretrained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사용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F9308EF-1321-43B6-80D2-5996F50F2B4C}"/>
                </a:ext>
              </a:extLst>
            </p:cNvPr>
            <p:cNvSpPr/>
            <p:nvPr/>
          </p:nvSpPr>
          <p:spPr>
            <a:xfrm>
              <a:off x="5190908" y="2828444"/>
              <a:ext cx="3952719" cy="55281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VGG16</a:t>
              </a:r>
              <a:endParaRPr lang="ko-KR" altLang="en-US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A7EB444-8FD9-4FA4-ADB7-512176575EB3}"/>
              </a:ext>
            </a:extLst>
          </p:cNvPr>
          <p:cNvGrpSpPr/>
          <p:nvPr/>
        </p:nvGrpSpPr>
        <p:grpSpPr>
          <a:xfrm>
            <a:off x="4917778" y="1318261"/>
            <a:ext cx="2046365" cy="1250831"/>
            <a:chOff x="9456517" y="1425206"/>
            <a:chExt cx="2046365" cy="125083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FE5816A-090C-4CC2-BDE5-907B46E9D2E4}"/>
                </a:ext>
              </a:extLst>
            </p:cNvPr>
            <p:cNvCxnSpPr>
              <a:cxnSpLocks/>
            </p:cNvCxnSpPr>
            <p:nvPr/>
          </p:nvCxnSpPr>
          <p:spPr>
            <a:xfrm>
              <a:off x="9469580" y="1602626"/>
              <a:ext cx="0" cy="87660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2FAD821-9D59-4554-A9CA-C82DB82D2FA5}"/>
                </a:ext>
              </a:extLst>
            </p:cNvPr>
            <p:cNvCxnSpPr>
              <a:cxnSpLocks/>
            </p:cNvCxnSpPr>
            <p:nvPr/>
          </p:nvCxnSpPr>
          <p:spPr>
            <a:xfrm>
              <a:off x="9456517" y="1602626"/>
              <a:ext cx="398913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014843-174D-45F8-BBEC-EDC6E374A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9580" y="2058353"/>
              <a:ext cx="372787" cy="5024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7DED970-CF2C-4F5B-B77A-686C0DD9E391}"/>
                </a:ext>
              </a:extLst>
            </p:cNvPr>
            <p:cNvCxnSpPr>
              <a:cxnSpLocks/>
            </p:cNvCxnSpPr>
            <p:nvPr/>
          </p:nvCxnSpPr>
          <p:spPr>
            <a:xfrm>
              <a:off x="9456517" y="2479233"/>
              <a:ext cx="385850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B6E4F8-1B01-4B2B-AA98-9A7AA9232610}"/>
                </a:ext>
              </a:extLst>
            </p:cNvPr>
            <p:cNvSpPr txBox="1"/>
            <p:nvPr/>
          </p:nvSpPr>
          <p:spPr>
            <a:xfrm>
              <a:off x="9805871" y="1425206"/>
              <a:ext cx="1151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train set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7074-FD6E-472C-B8DE-7DEA9B2EC21B}"/>
                </a:ext>
              </a:extLst>
            </p:cNvPr>
            <p:cNvSpPr txBox="1"/>
            <p:nvPr/>
          </p:nvSpPr>
          <p:spPr>
            <a:xfrm>
              <a:off x="9803723" y="1873687"/>
              <a:ext cx="169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validation set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BD74AAB-B69C-458D-9D5E-F820438A90B2}"/>
                </a:ext>
              </a:extLst>
            </p:cNvPr>
            <p:cNvSpPr txBox="1"/>
            <p:nvPr/>
          </p:nvSpPr>
          <p:spPr>
            <a:xfrm>
              <a:off x="9803723" y="2306705"/>
              <a:ext cx="1151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test set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070EB34-E2F0-4D28-A57C-0C5CCCAEB7C9}"/>
              </a:ext>
            </a:extLst>
          </p:cNvPr>
          <p:cNvSpPr/>
          <p:nvPr/>
        </p:nvSpPr>
        <p:spPr>
          <a:xfrm>
            <a:off x="5121346" y="3306441"/>
            <a:ext cx="2418061" cy="7384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Adam</a:t>
            </a:r>
            <a:r>
              <a:rPr lang="ko-KR" altLang="en-US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Optimizer</a:t>
            </a:r>
            <a:endParaRPr lang="ko-KR" altLang="en-US" sz="2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63CD8F-3CF6-47D0-8A31-03033F1FACC7}"/>
              </a:ext>
            </a:extLst>
          </p:cNvPr>
          <p:cNvGrpSpPr/>
          <p:nvPr/>
        </p:nvGrpSpPr>
        <p:grpSpPr>
          <a:xfrm>
            <a:off x="5092805" y="4313041"/>
            <a:ext cx="2475142" cy="1663919"/>
            <a:chOff x="5190908" y="2975422"/>
            <a:chExt cx="3952719" cy="1224938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537E225-CCDE-4712-8685-F15F066BE186}"/>
                </a:ext>
              </a:extLst>
            </p:cNvPr>
            <p:cNvSpPr/>
            <p:nvPr/>
          </p:nvSpPr>
          <p:spPr>
            <a:xfrm>
              <a:off x="5233478" y="3062605"/>
              <a:ext cx="3831773" cy="1137755"/>
            </a:xfrm>
            <a:prstGeom prst="round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ModelCheckpoint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함수로 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최적의 모델 저장 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27B9B0-47E3-42FE-AE9F-90C96B6D52AE}"/>
                </a:ext>
              </a:extLst>
            </p:cNvPr>
            <p:cNvSpPr/>
            <p:nvPr/>
          </p:nvSpPr>
          <p:spPr>
            <a:xfrm>
              <a:off x="5190908" y="2975422"/>
              <a:ext cx="3952719" cy="55281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Callback</a:t>
              </a:r>
              <a:r>
                <a:rPr lang="ko-KR" altLang="en-US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function</a:t>
              </a:r>
              <a:endParaRPr lang="ko-KR" altLang="en-US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0273CA-F305-466C-8C60-6007D9E3E105}"/>
              </a:ext>
            </a:extLst>
          </p:cNvPr>
          <p:cNvGrpSpPr/>
          <p:nvPr/>
        </p:nvGrpSpPr>
        <p:grpSpPr>
          <a:xfrm>
            <a:off x="8526573" y="3632073"/>
            <a:ext cx="2659350" cy="1068565"/>
            <a:chOff x="5190908" y="2828444"/>
            <a:chExt cx="3952719" cy="1068565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BBAA62F-04DF-4588-BD05-F65FBAC95624}"/>
                </a:ext>
              </a:extLst>
            </p:cNvPr>
            <p:cNvSpPr/>
            <p:nvPr/>
          </p:nvSpPr>
          <p:spPr>
            <a:xfrm>
              <a:off x="5233478" y="3062605"/>
              <a:ext cx="3831772" cy="834404"/>
            </a:xfrm>
            <a:prstGeom prst="round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Accuracy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및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loss 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확인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90F06DB-D3A3-4398-A589-E4EE29392D09}"/>
                </a:ext>
              </a:extLst>
            </p:cNvPr>
            <p:cNvSpPr/>
            <p:nvPr/>
          </p:nvSpPr>
          <p:spPr>
            <a:xfrm>
              <a:off x="5190908" y="2828444"/>
              <a:ext cx="3952719" cy="55281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학습</a:t>
              </a:r>
            </a:p>
          </p:txBody>
        </p:sp>
      </p:grp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FF3028A-D654-4F89-BD31-844F7D5D0D1F}"/>
              </a:ext>
            </a:extLst>
          </p:cNvPr>
          <p:cNvSpPr/>
          <p:nvPr/>
        </p:nvSpPr>
        <p:spPr>
          <a:xfrm>
            <a:off x="2519558" y="2633259"/>
            <a:ext cx="381976" cy="690862"/>
          </a:xfrm>
          <a:prstGeom prst="downArrow">
            <a:avLst>
              <a:gd name="adj1" fmla="val 50000"/>
              <a:gd name="adj2" fmla="val 70519"/>
            </a:avLst>
          </a:prstGeom>
          <a:solidFill>
            <a:schemeClr val="tx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9DA5B58B-519E-4725-ABC6-6F9E7150CAF0}"/>
              </a:ext>
            </a:extLst>
          </p:cNvPr>
          <p:cNvSpPr/>
          <p:nvPr/>
        </p:nvSpPr>
        <p:spPr>
          <a:xfrm rot="16200000">
            <a:off x="4529422" y="3838962"/>
            <a:ext cx="381976" cy="690862"/>
          </a:xfrm>
          <a:prstGeom prst="downArrow">
            <a:avLst>
              <a:gd name="adj1" fmla="val 50000"/>
              <a:gd name="adj2" fmla="val 70519"/>
            </a:avLst>
          </a:prstGeom>
          <a:solidFill>
            <a:schemeClr val="tx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16F35B8A-1C8B-4E06-806E-1295FD210146}"/>
              </a:ext>
            </a:extLst>
          </p:cNvPr>
          <p:cNvSpPr/>
          <p:nvPr/>
        </p:nvSpPr>
        <p:spPr>
          <a:xfrm rot="16200000">
            <a:off x="7894384" y="3838962"/>
            <a:ext cx="381976" cy="690862"/>
          </a:xfrm>
          <a:prstGeom prst="downArrow">
            <a:avLst>
              <a:gd name="adj1" fmla="val 50000"/>
              <a:gd name="adj2" fmla="val 70519"/>
            </a:avLst>
          </a:prstGeom>
          <a:solidFill>
            <a:schemeClr val="tx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0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0685F7-65C2-48F6-A0EB-B3CB0659B356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6" name="양쪽 모서리가 둥근 사각형 2">
              <a:extLst>
                <a:ext uri="{FF2B5EF4-FFF2-40B4-BE49-F238E27FC236}">
                  <a16:creationId xmlns:a16="http://schemas.microsoft.com/office/drawing/2014/main" id="{424521BF-C1AF-498A-9BD0-1F3E4E640891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양쪽 모서리가 둥근 사각형 7">
              <a:extLst>
                <a:ext uri="{FF2B5EF4-FFF2-40B4-BE49-F238E27FC236}">
                  <a16:creationId xmlns:a16="http://schemas.microsoft.com/office/drawing/2014/main" id="{1FBAD36F-AC00-4AE1-A69A-D5510E28476F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왼쪽 대괄호 48">
              <a:extLst>
                <a:ext uri="{FF2B5EF4-FFF2-40B4-BE49-F238E27FC236}">
                  <a16:creationId xmlns:a16="http://schemas.microsoft.com/office/drawing/2014/main" id="{8313A1CC-8BDD-47BF-AE2D-FADD634EC01B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DFD8BA0-13B6-4966-820A-2BAF550567D7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2C976EE-F89B-4ED0-97AC-B06DDD781E06}"/>
                </a:ext>
              </a:extLst>
            </p:cNvPr>
            <p:cNvCxnSpPr>
              <a:stCxn id="52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8EABA495-B73D-475D-8191-788A555EBDA9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DE1D33E-CA2E-4832-A4B0-6B5F33272B60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양쪽 모서리가 둥근 사각형 30">
              <a:extLst>
                <a:ext uri="{FF2B5EF4-FFF2-40B4-BE49-F238E27FC236}">
                  <a16:creationId xmlns:a16="http://schemas.microsoft.com/office/drawing/2014/main" id="{F619F572-E3A7-4B6E-85E0-25810976E78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r>
              <a:rPr lang="en-US" altLang="ko-KR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 Inception</a:t>
            </a:r>
            <a:r>
              <a:rPr lang="ko-KR" altLang="en-US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v3</a:t>
            </a:r>
            <a:endParaRPr lang="ko-KR" altLang="en-US" sz="28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35890-C8E5-4022-A225-DB6BF9E8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Picture 2" descr="figure.12">
            <a:extLst>
              <a:ext uri="{FF2B5EF4-FFF2-40B4-BE49-F238E27FC236}">
                <a16:creationId xmlns:a16="http://schemas.microsoft.com/office/drawing/2014/main" id="{B3FE5E01-6B70-4289-8916-C98F1C6F7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08" y="2363263"/>
            <a:ext cx="6272861" cy="264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2C38B9-4D4E-4CD5-9E2A-33127A0B178D}"/>
              </a:ext>
            </a:extLst>
          </p:cNvPr>
          <p:cNvSpPr txBox="1"/>
          <p:nvPr/>
        </p:nvSpPr>
        <p:spPr>
          <a:xfrm>
            <a:off x="7262869" y="2893232"/>
            <a:ext cx="5087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3x3 conv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비용 절감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1xN, Nx1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factorization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연산량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감소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Conv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Pooling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순서 병합해 </a:t>
            </a:r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연산량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감소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conv layer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representational bottleneck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감소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25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0685F7-65C2-48F6-A0EB-B3CB0659B356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6" name="양쪽 모서리가 둥근 사각형 2">
              <a:extLst>
                <a:ext uri="{FF2B5EF4-FFF2-40B4-BE49-F238E27FC236}">
                  <a16:creationId xmlns:a16="http://schemas.microsoft.com/office/drawing/2014/main" id="{424521BF-C1AF-498A-9BD0-1F3E4E640891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양쪽 모서리가 둥근 사각형 7">
              <a:extLst>
                <a:ext uri="{FF2B5EF4-FFF2-40B4-BE49-F238E27FC236}">
                  <a16:creationId xmlns:a16="http://schemas.microsoft.com/office/drawing/2014/main" id="{1FBAD36F-AC00-4AE1-A69A-D5510E28476F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왼쪽 대괄호 48">
              <a:extLst>
                <a:ext uri="{FF2B5EF4-FFF2-40B4-BE49-F238E27FC236}">
                  <a16:creationId xmlns:a16="http://schemas.microsoft.com/office/drawing/2014/main" id="{8313A1CC-8BDD-47BF-AE2D-FADD634EC01B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DFD8BA0-13B6-4966-820A-2BAF550567D7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2C976EE-F89B-4ED0-97AC-B06DDD781E06}"/>
                </a:ext>
              </a:extLst>
            </p:cNvPr>
            <p:cNvCxnSpPr>
              <a:stCxn id="52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8EABA495-B73D-475D-8191-788A555EBDA9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DE1D33E-CA2E-4832-A4B0-6B5F33272B60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양쪽 모서리가 둥근 사각형 30">
              <a:extLst>
                <a:ext uri="{FF2B5EF4-FFF2-40B4-BE49-F238E27FC236}">
                  <a16:creationId xmlns:a16="http://schemas.microsoft.com/office/drawing/2014/main" id="{F619F572-E3A7-4B6E-85E0-25810976E78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r>
              <a:rPr lang="en-US" altLang="ko-KR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 Inception</a:t>
            </a:r>
            <a:r>
              <a:rPr lang="ko-KR" altLang="en-US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v3</a:t>
            </a:r>
            <a:endParaRPr lang="ko-KR" altLang="en-US" sz="28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35890-C8E5-4022-A225-DB6BF9E8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Picture 8" descr="figure.13">
            <a:extLst>
              <a:ext uri="{FF2B5EF4-FFF2-40B4-BE49-F238E27FC236}">
                <a16:creationId xmlns:a16="http://schemas.microsoft.com/office/drawing/2014/main" id="{74413F3D-2E98-45EA-AD58-9DBBA906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140" y="2045438"/>
            <a:ext cx="3892618" cy="333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figure.14">
            <a:extLst>
              <a:ext uri="{FF2B5EF4-FFF2-40B4-BE49-F238E27FC236}">
                <a16:creationId xmlns:a16="http://schemas.microsoft.com/office/drawing/2014/main" id="{92D9F27F-B1E2-4958-97B3-1C913FD26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08" y="2135965"/>
            <a:ext cx="5421531" cy="305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340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0685F7-65C2-48F6-A0EB-B3CB0659B356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6" name="양쪽 모서리가 둥근 사각형 2">
              <a:extLst>
                <a:ext uri="{FF2B5EF4-FFF2-40B4-BE49-F238E27FC236}">
                  <a16:creationId xmlns:a16="http://schemas.microsoft.com/office/drawing/2014/main" id="{424521BF-C1AF-498A-9BD0-1F3E4E640891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양쪽 모서리가 둥근 사각형 7">
              <a:extLst>
                <a:ext uri="{FF2B5EF4-FFF2-40B4-BE49-F238E27FC236}">
                  <a16:creationId xmlns:a16="http://schemas.microsoft.com/office/drawing/2014/main" id="{1FBAD36F-AC00-4AE1-A69A-D5510E28476F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왼쪽 대괄호 48">
              <a:extLst>
                <a:ext uri="{FF2B5EF4-FFF2-40B4-BE49-F238E27FC236}">
                  <a16:creationId xmlns:a16="http://schemas.microsoft.com/office/drawing/2014/main" id="{8313A1CC-8BDD-47BF-AE2D-FADD634EC01B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DFD8BA0-13B6-4966-820A-2BAF550567D7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2C976EE-F89B-4ED0-97AC-B06DDD781E06}"/>
                </a:ext>
              </a:extLst>
            </p:cNvPr>
            <p:cNvCxnSpPr>
              <a:stCxn id="52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8EABA495-B73D-475D-8191-788A555EBDA9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DE1D33E-CA2E-4832-A4B0-6B5F33272B60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양쪽 모서리가 둥근 사각형 30">
              <a:extLst>
                <a:ext uri="{FF2B5EF4-FFF2-40B4-BE49-F238E27FC236}">
                  <a16:creationId xmlns:a16="http://schemas.microsoft.com/office/drawing/2014/main" id="{F619F572-E3A7-4B6E-85E0-25810976E78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r>
              <a:rPr lang="en-US" altLang="ko-KR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(3) </a:t>
            </a:r>
            <a:r>
              <a:rPr lang="en-US" altLang="ko-KR" sz="2800" dirty="0">
                <a:solidFill>
                  <a:srgbClr val="00B0F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Inception-ResNet-v2</a:t>
            </a:r>
            <a:endParaRPr lang="ko-KR" altLang="en-US" sz="28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35890-C8E5-4022-A225-DB6BF9E8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326CCA-B150-4BED-B024-E58F5F248A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006" y="1322680"/>
            <a:ext cx="9592732" cy="146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8662E3-EDFC-4B1C-8B96-C34FC3D8011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582" y="2991493"/>
            <a:ext cx="6581772" cy="3128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97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0685F7-65C2-48F6-A0EB-B3CB0659B356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6" name="양쪽 모서리가 둥근 사각형 2">
              <a:extLst>
                <a:ext uri="{FF2B5EF4-FFF2-40B4-BE49-F238E27FC236}">
                  <a16:creationId xmlns:a16="http://schemas.microsoft.com/office/drawing/2014/main" id="{424521BF-C1AF-498A-9BD0-1F3E4E640891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양쪽 모서리가 둥근 사각형 7">
              <a:extLst>
                <a:ext uri="{FF2B5EF4-FFF2-40B4-BE49-F238E27FC236}">
                  <a16:creationId xmlns:a16="http://schemas.microsoft.com/office/drawing/2014/main" id="{1FBAD36F-AC00-4AE1-A69A-D5510E28476F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왼쪽 대괄호 48">
              <a:extLst>
                <a:ext uri="{FF2B5EF4-FFF2-40B4-BE49-F238E27FC236}">
                  <a16:creationId xmlns:a16="http://schemas.microsoft.com/office/drawing/2014/main" id="{8313A1CC-8BDD-47BF-AE2D-FADD634EC01B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DFD8BA0-13B6-4966-820A-2BAF550567D7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2C976EE-F89B-4ED0-97AC-B06DDD781E06}"/>
                </a:ext>
              </a:extLst>
            </p:cNvPr>
            <p:cNvCxnSpPr>
              <a:stCxn id="52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8EABA495-B73D-475D-8191-788A555EBDA9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DE1D33E-CA2E-4832-A4B0-6B5F33272B60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양쪽 모서리가 둥근 사각형 30">
              <a:extLst>
                <a:ext uri="{FF2B5EF4-FFF2-40B4-BE49-F238E27FC236}">
                  <a16:creationId xmlns:a16="http://schemas.microsoft.com/office/drawing/2014/main" id="{F619F572-E3A7-4B6E-85E0-25810976E78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r>
              <a:rPr lang="en-US" altLang="ko-KR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(3) </a:t>
            </a:r>
            <a:r>
              <a:rPr lang="en-US" altLang="ko-KR" sz="2800" dirty="0">
                <a:solidFill>
                  <a:srgbClr val="00B0F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Inception-ResNet-v2</a:t>
            </a:r>
            <a:endParaRPr lang="ko-KR" altLang="en-US" sz="28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35890-C8E5-4022-A225-DB6BF9E8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FB80B1-7A4C-46A7-B288-B709D364CB71}"/>
              </a:ext>
            </a:extLst>
          </p:cNvPr>
          <p:cNvGrpSpPr/>
          <p:nvPr/>
        </p:nvGrpSpPr>
        <p:grpSpPr>
          <a:xfrm>
            <a:off x="2210040" y="1331610"/>
            <a:ext cx="8116854" cy="1802929"/>
            <a:chOff x="2295306" y="1352282"/>
            <a:chExt cx="8116854" cy="180292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F57E676-01B4-4F4E-A2D6-947B569A5F56}"/>
                </a:ext>
              </a:extLst>
            </p:cNvPr>
            <p:cNvSpPr/>
            <p:nvPr/>
          </p:nvSpPr>
          <p:spPr>
            <a:xfrm>
              <a:off x="2902226" y="1352282"/>
              <a:ext cx="7166113" cy="18029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CAB12A-E438-4531-BED6-76A9BF312A47}"/>
                </a:ext>
              </a:extLst>
            </p:cNvPr>
            <p:cNvSpPr txBox="1"/>
            <p:nvPr/>
          </p:nvSpPr>
          <p:spPr>
            <a:xfrm>
              <a:off x="2295306" y="1450655"/>
              <a:ext cx="811685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ImageNet database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이미지 대해 훈련 된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CNN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164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개의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layer depth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이미지를 키보드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연필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동물 등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1000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개의 개체로 분류 가능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크기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299 x 299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Output: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추정 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class </a:t>
              </a:r>
              <a:r>
                <a: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확률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E4D73CC-E66A-455F-B265-B2ADA28C80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96" y="3445510"/>
            <a:ext cx="5848785" cy="27559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F760-A9F7-4F9A-BEF9-6CA2122D8131}"/>
              </a:ext>
            </a:extLst>
          </p:cNvPr>
          <p:cNvSpPr txBox="1"/>
          <p:nvPr/>
        </p:nvSpPr>
        <p:spPr>
          <a:xfrm>
            <a:off x="7304212" y="3936545"/>
            <a:ext cx="40407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크기의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 filter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residual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연결과 결합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Residual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 사용으로 깊은 구조로 인한 성능 저하 방지 및 훈련시간 단축</a:t>
            </a:r>
          </a:p>
        </p:txBody>
      </p:sp>
    </p:spTree>
    <p:extLst>
      <p:ext uri="{BB962C8B-B14F-4D97-AF65-F5344CB8AC3E}">
        <p14:creationId xmlns:p14="http://schemas.microsoft.com/office/powerpoint/2010/main" val="294027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570E3A-B933-4E6F-84C9-A768B7B5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" name="크로플영상">
            <a:hlinkClick r:id="" action="ppaction://media"/>
            <a:extLst>
              <a:ext uri="{FF2B5EF4-FFF2-40B4-BE49-F238E27FC236}">
                <a16:creationId xmlns:a16="http://schemas.microsoft.com/office/drawing/2014/main" id="{04222B69-C8C4-4CEC-A232-37D89A173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051" y="158799"/>
            <a:ext cx="11635897" cy="65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4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0685F7-65C2-48F6-A0EB-B3CB0659B356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6" name="양쪽 모서리가 둥근 사각형 2">
              <a:extLst>
                <a:ext uri="{FF2B5EF4-FFF2-40B4-BE49-F238E27FC236}">
                  <a16:creationId xmlns:a16="http://schemas.microsoft.com/office/drawing/2014/main" id="{424521BF-C1AF-498A-9BD0-1F3E4E640891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양쪽 모서리가 둥근 사각형 7">
              <a:extLst>
                <a:ext uri="{FF2B5EF4-FFF2-40B4-BE49-F238E27FC236}">
                  <a16:creationId xmlns:a16="http://schemas.microsoft.com/office/drawing/2014/main" id="{1FBAD36F-AC00-4AE1-A69A-D5510E28476F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왼쪽 대괄호 48">
              <a:extLst>
                <a:ext uri="{FF2B5EF4-FFF2-40B4-BE49-F238E27FC236}">
                  <a16:creationId xmlns:a16="http://schemas.microsoft.com/office/drawing/2014/main" id="{8313A1CC-8BDD-47BF-AE2D-FADD634EC01B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DFD8BA0-13B6-4966-820A-2BAF550567D7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2C976EE-F89B-4ED0-97AC-B06DDD781E06}"/>
                </a:ext>
              </a:extLst>
            </p:cNvPr>
            <p:cNvCxnSpPr>
              <a:stCxn id="52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8EABA495-B73D-475D-8191-788A555EBDA9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DE1D33E-CA2E-4832-A4B0-6B5F33272B60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양쪽 모서리가 둥근 사각형 30">
              <a:extLst>
                <a:ext uri="{FF2B5EF4-FFF2-40B4-BE49-F238E27FC236}">
                  <a16:creationId xmlns:a16="http://schemas.microsoft.com/office/drawing/2014/main" id="{F619F572-E3A7-4B6E-85E0-25810976E78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r>
              <a:rPr lang="en-US" altLang="ko-KR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(3) </a:t>
            </a:r>
            <a:r>
              <a:rPr lang="en-US" altLang="ko-KR" sz="2800" dirty="0">
                <a:solidFill>
                  <a:srgbClr val="00B0F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Inception-ResNet-v2</a:t>
            </a:r>
            <a:endParaRPr lang="ko-KR" altLang="en-US" sz="28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35890-C8E5-4022-A225-DB6BF9E8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2A62F1-A794-497A-96A4-4914BB148483}"/>
              </a:ext>
            </a:extLst>
          </p:cNvPr>
          <p:cNvGrpSpPr/>
          <p:nvPr/>
        </p:nvGrpSpPr>
        <p:grpSpPr>
          <a:xfrm>
            <a:off x="1472466" y="1423217"/>
            <a:ext cx="3952719" cy="1019075"/>
            <a:chOff x="5190908" y="1505543"/>
            <a:chExt cx="3952719" cy="101907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BD8A6AE-BD57-4963-A797-EB9BE7AC5522}"/>
                </a:ext>
              </a:extLst>
            </p:cNvPr>
            <p:cNvSpPr/>
            <p:nvPr/>
          </p:nvSpPr>
          <p:spPr>
            <a:xfrm>
              <a:off x="5233478" y="1739704"/>
              <a:ext cx="3831772" cy="784914"/>
            </a:xfrm>
            <a:prstGeom prst="round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tensor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batch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생성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411E08D-1161-4351-B36D-C8CFFAAD72ED}"/>
                </a:ext>
              </a:extLst>
            </p:cNvPr>
            <p:cNvSpPr/>
            <p:nvPr/>
          </p:nvSpPr>
          <p:spPr>
            <a:xfrm>
              <a:off x="5190908" y="1505543"/>
              <a:ext cx="3952719" cy="55281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ImageDataGenerator</a:t>
              </a:r>
              <a:endParaRPr lang="ko-KR" altLang="en-US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C24CE2-3A48-496D-8357-518F741BC21F}"/>
              </a:ext>
            </a:extLst>
          </p:cNvPr>
          <p:cNvGrpSpPr/>
          <p:nvPr/>
        </p:nvGrpSpPr>
        <p:grpSpPr>
          <a:xfrm>
            <a:off x="5447166" y="1318261"/>
            <a:ext cx="2046365" cy="1250831"/>
            <a:chOff x="9456517" y="1425206"/>
            <a:chExt cx="2046365" cy="125083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57D87C8-B04D-453E-99C3-80D530E4FB12}"/>
                </a:ext>
              </a:extLst>
            </p:cNvPr>
            <p:cNvCxnSpPr>
              <a:cxnSpLocks/>
            </p:cNvCxnSpPr>
            <p:nvPr/>
          </p:nvCxnSpPr>
          <p:spPr>
            <a:xfrm>
              <a:off x="9469580" y="1602626"/>
              <a:ext cx="0" cy="87660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5A5D648-9CE8-466B-BBC5-21CED5A95A37}"/>
                </a:ext>
              </a:extLst>
            </p:cNvPr>
            <p:cNvCxnSpPr>
              <a:cxnSpLocks/>
            </p:cNvCxnSpPr>
            <p:nvPr/>
          </p:nvCxnSpPr>
          <p:spPr>
            <a:xfrm>
              <a:off x="9456517" y="1602626"/>
              <a:ext cx="398913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CC8769-A23B-4768-9CA1-FA218E820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9580" y="2058353"/>
              <a:ext cx="372787" cy="5024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4B897D-3ADB-4E13-AC27-0389C4405252}"/>
                </a:ext>
              </a:extLst>
            </p:cNvPr>
            <p:cNvCxnSpPr>
              <a:cxnSpLocks/>
            </p:cNvCxnSpPr>
            <p:nvPr/>
          </p:nvCxnSpPr>
          <p:spPr>
            <a:xfrm>
              <a:off x="9456517" y="2479233"/>
              <a:ext cx="385850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18CDA5-EB69-4B99-B337-654C1E13802B}"/>
                </a:ext>
              </a:extLst>
            </p:cNvPr>
            <p:cNvSpPr txBox="1"/>
            <p:nvPr/>
          </p:nvSpPr>
          <p:spPr>
            <a:xfrm>
              <a:off x="9805871" y="1425206"/>
              <a:ext cx="1151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train set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434D7-C511-40B2-BF03-E58CC11D8B87}"/>
                </a:ext>
              </a:extLst>
            </p:cNvPr>
            <p:cNvSpPr txBox="1"/>
            <p:nvPr/>
          </p:nvSpPr>
          <p:spPr>
            <a:xfrm>
              <a:off x="9803723" y="1873687"/>
              <a:ext cx="169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validation set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BC6656-F64F-41BA-8FA6-38DAEC6991E9}"/>
                </a:ext>
              </a:extLst>
            </p:cNvPr>
            <p:cNvSpPr txBox="1"/>
            <p:nvPr/>
          </p:nvSpPr>
          <p:spPr>
            <a:xfrm>
              <a:off x="9803723" y="2306705"/>
              <a:ext cx="1151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test set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77E5A7-1FF6-459E-80A7-C1567D26A918}"/>
              </a:ext>
            </a:extLst>
          </p:cNvPr>
          <p:cNvGrpSpPr/>
          <p:nvPr/>
        </p:nvGrpSpPr>
        <p:grpSpPr>
          <a:xfrm>
            <a:off x="1437510" y="2689655"/>
            <a:ext cx="5021412" cy="1510617"/>
            <a:chOff x="5190908" y="2828444"/>
            <a:chExt cx="3952719" cy="152166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450FCF9-CFA8-4163-9A1E-7A80D0911B3C}"/>
                </a:ext>
              </a:extLst>
            </p:cNvPr>
            <p:cNvSpPr/>
            <p:nvPr/>
          </p:nvSpPr>
          <p:spPr>
            <a:xfrm>
              <a:off x="5233478" y="3062605"/>
              <a:ext cx="3831772" cy="1287504"/>
            </a:xfrm>
            <a:prstGeom prst="round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Keras.applications.InceptionResNetV2( )</a:t>
              </a: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●</a:t>
              </a:r>
              <a:r>
                <a:rPr lang="en-US" altLang="ko-KR" sz="1800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keras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불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러와 </a:t>
              </a:r>
              <a:r>
                <a:rPr lang="en-US" altLang="ko-KR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conv_base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저장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C58B61-9921-4696-BC61-759D58EEF680}"/>
                </a:ext>
              </a:extLst>
            </p:cNvPr>
            <p:cNvSpPr/>
            <p:nvPr/>
          </p:nvSpPr>
          <p:spPr>
            <a:xfrm>
              <a:off x="5190908" y="2828444"/>
              <a:ext cx="3952719" cy="55281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Inception-</a:t>
              </a:r>
              <a:r>
                <a:rPr lang="en-US" altLang="ko-KR" sz="2200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ResNet</a:t>
              </a:r>
              <a:r>
                <a:rPr lang="en-US" altLang="ko-KR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V2</a:t>
              </a:r>
              <a:endParaRPr lang="ko-KR" altLang="en-US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296F8DB-2817-4BAD-8329-4286DE7BBFDB}"/>
              </a:ext>
            </a:extLst>
          </p:cNvPr>
          <p:cNvSpPr/>
          <p:nvPr/>
        </p:nvSpPr>
        <p:spPr>
          <a:xfrm>
            <a:off x="8406391" y="4902271"/>
            <a:ext cx="2418061" cy="7384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RMSprop</a:t>
            </a:r>
            <a:r>
              <a:rPr lang="ko-KR" altLang="en-US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Optimizer</a:t>
            </a:r>
            <a:endParaRPr lang="ko-KR" altLang="en-US" sz="22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9B135BE-B31E-46DD-B4B7-6013749D19F7}"/>
              </a:ext>
            </a:extLst>
          </p:cNvPr>
          <p:cNvGrpSpPr/>
          <p:nvPr/>
        </p:nvGrpSpPr>
        <p:grpSpPr>
          <a:xfrm>
            <a:off x="8285747" y="2974601"/>
            <a:ext cx="2659350" cy="1068565"/>
            <a:chOff x="5190908" y="2828444"/>
            <a:chExt cx="3952719" cy="106856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3498450-C53E-4A1F-A024-6354D02F91F5}"/>
                </a:ext>
              </a:extLst>
            </p:cNvPr>
            <p:cNvSpPr/>
            <p:nvPr/>
          </p:nvSpPr>
          <p:spPr>
            <a:xfrm>
              <a:off x="5233478" y="3062605"/>
              <a:ext cx="3831772" cy="834404"/>
            </a:xfrm>
            <a:prstGeom prst="round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Accuracy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및 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loss 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확인</a:t>
              </a:r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B23E74B-F9AD-4FD8-B238-E9FC7403B867}"/>
                </a:ext>
              </a:extLst>
            </p:cNvPr>
            <p:cNvSpPr/>
            <p:nvPr/>
          </p:nvSpPr>
          <p:spPr>
            <a:xfrm>
              <a:off x="5190908" y="2828444"/>
              <a:ext cx="3952719" cy="55281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학습</a:t>
              </a:r>
            </a:p>
          </p:txBody>
        </p:sp>
      </p:grp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AC11D5A-CC33-48F6-A5B0-E0812F177F5A}"/>
              </a:ext>
            </a:extLst>
          </p:cNvPr>
          <p:cNvSpPr/>
          <p:nvPr/>
        </p:nvSpPr>
        <p:spPr>
          <a:xfrm>
            <a:off x="3837588" y="4217923"/>
            <a:ext cx="381976" cy="444720"/>
          </a:xfrm>
          <a:prstGeom prst="downArrow">
            <a:avLst>
              <a:gd name="adj1" fmla="val 50000"/>
              <a:gd name="adj2" fmla="val 70519"/>
            </a:avLst>
          </a:prstGeom>
          <a:solidFill>
            <a:schemeClr val="tx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ADDF57F4-553E-4A24-9603-E4961E880A0F}"/>
              </a:ext>
            </a:extLst>
          </p:cNvPr>
          <p:cNvSpPr/>
          <p:nvPr/>
        </p:nvSpPr>
        <p:spPr>
          <a:xfrm rot="16200000">
            <a:off x="7314452" y="4970150"/>
            <a:ext cx="381976" cy="690862"/>
          </a:xfrm>
          <a:prstGeom prst="downArrow">
            <a:avLst>
              <a:gd name="adj1" fmla="val 50000"/>
              <a:gd name="adj2" fmla="val 70519"/>
            </a:avLst>
          </a:prstGeom>
          <a:solidFill>
            <a:schemeClr val="tx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5941AC66-9606-4019-996F-4EC18A9E6A9E}"/>
              </a:ext>
            </a:extLst>
          </p:cNvPr>
          <p:cNvSpPr/>
          <p:nvPr/>
        </p:nvSpPr>
        <p:spPr>
          <a:xfrm rot="10800000">
            <a:off x="9450086" y="4091552"/>
            <a:ext cx="381976" cy="690862"/>
          </a:xfrm>
          <a:prstGeom prst="downArrow">
            <a:avLst>
              <a:gd name="adj1" fmla="val 50000"/>
              <a:gd name="adj2" fmla="val 70519"/>
            </a:avLst>
          </a:prstGeom>
          <a:solidFill>
            <a:schemeClr val="tx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2E4B27A-ED35-4B4B-B99D-5C64EE45ABC4}"/>
              </a:ext>
            </a:extLst>
          </p:cNvPr>
          <p:cNvSpPr/>
          <p:nvPr/>
        </p:nvSpPr>
        <p:spPr>
          <a:xfrm>
            <a:off x="1293927" y="4654050"/>
            <a:ext cx="5308579" cy="1360761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</a:t>
            </a: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conv_base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Keras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Sequential model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Flatten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 및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Dense Layers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ctivation function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ReLu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softmax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47771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0685F7-65C2-48F6-A0EB-B3CB0659B356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6" name="양쪽 모서리가 둥근 사각형 2">
              <a:extLst>
                <a:ext uri="{FF2B5EF4-FFF2-40B4-BE49-F238E27FC236}">
                  <a16:creationId xmlns:a16="http://schemas.microsoft.com/office/drawing/2014/main" id="{424521BF-C1AF-498A-9BD0-1F3E4E640891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양쪽 모서리가 둥근 사각형 7">
              <a:extLst>
                <a:ext uri="{FF2B5EF4-FFF2-40B4-BE49-F238E27FC236}">
                  <a16:creationId xmlns:a16="http://schemas.microsoft.com/office/drawing/2014/main" id="{1FBAD36F-AC00-4AE1-A69A-D5510E28476F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왼쪽 대괄호 48">
              <a:extLst>
                <a:ext uri="{FF2B5EF4-FFF2-40B4-BE49-F238E27FC236}">
                  <a16:creationId xmlns:a16="http://schemas.microsoft.com/office/drawing/2014/main" id="{8313A1CC-8BDD-47BF-AE2D-FADD634EC01B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DFD8BA0-13B6-4966-820A-2BAF550567D7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2C976EE-F89B-4ED0-97AC-B06DDD781E06}"/>
                </a:ext>
              </a:extLst>
            </p:cNvPr>
            <p:cNvCxnSpPr>
              <a:stCxn id="52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8EABA495-B73D-475D-8191-788A555EBDA9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DE1D33E-CA2E-4832-A4B0-6B5F33272B60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양쪽 모서리가 둥근 사각형 30">
              <a:extLst>
                <a:ext uri="{FF2B5EF4-FFF2-40B4-BE49-F238E27FC236}">
                  <a16:creationId xmlns:a16="http://schemas.microsoft.com/office/drawing/2014/main" id="{F619F572-E3A7-4B6E-85E0-25810976E78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r>
              <a:rPr lang="en-US" altLang="ko-KR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(6)</a:t>
            </a:r>
            <a:r>
              <a:rPr lang="ko-KR" altLang="en-US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별 비교</a:t>
            </a:r>
            <a:endParaRPr lang="ko-KR" altLang="en-US" sz="28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35890-C8E5-4022-A225-DB6BF9E8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A47E8A-6421-416E-8C31-3E36A0285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70" y="1817668"/>
            <a:ext cx="3923148" cy="2784168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96B5330-E40F-457F-ADFB-815556196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50" y="2431719"/>
            <a:ext cx="3106520" cy="2169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121F00-A3B1-400D-8DA0-0545F4776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33" y="2208679"/>
            <a:ext cx="3337817" cy="236877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F51E1B2-6B8E-4A11-8C4D-0A12EA0CED65}"/>
              </a:ext>
            </a:extLst>
          </p:cNvPr>
          <p:cNvSpPr/>
          <p:nvPr/>
        </p:nvSpPr>
        <p:spPr>
          <a:xfrm>
            <a:off x="4975855" y="4608576"/>
            <a:ext cx="2375921" cy="60273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Inception V3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8F33A-21BB-4C47-8171-0C22AC0A8509}"/>
              </a:ext>
            </a:extLst>
          </p:cNvPr>
          <p:cNvSpPr txBox="1"/>
          <p:nvPr/>
        </p:nvSpPr>
        <p:spPr>
          <a:xfrm>
            <a:off x="1428272" y="4645731"/>
            <a:ext cx="23759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VGG 16</a:t>
            </a:r>
            <a:endParaRPr lang="ko-KR" altLang="en-US" sz="2200" b="1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8E4774-475E-46E3-9DB6-C60A897E2745}"/>
              </a:ext>
            </a:extLst>
          </p:cNvPr>
          <p:cNvSpPr txBox="1"/>
          <p:nvPr/>
        </p:nvSpPr>
        <p:spPr>
          <a:xfrm>
            <a:off x="7916886" y="4663304"/>
            <a:ext cx="3436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Inception-</a:t>
            </a:r>
            <a:r>
              <a:rPr lang="en-US" altLang="ko-KR" sz="2200" b="1" dirty="0" err="1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ResNet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V2</a:t>
            </a:r>
            <a:endParaRPr lang="ko-KR" altLang="en-US" sz="2200" b="1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BA606F-5ED0-454C-B351-58B4FD566F37}"/>
              </a:ext>
            </a:extLst>
          </p:cNvPr>
          <p:cNvSpPr/>
          <p:nvPr/>
        </p:nvSpPr>
        <p:spPr>
          <a:xfrm>
            <a:off x="7235533" y="2011680"/>
            <a:ext cx="619255" cy="42003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0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0685F7-65C2-48F6-A0EB-B3CB0659B356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6" name="양쪽 모서리가 둥근 사각형 2">
              <a:extLst>
                <a:ext uri="{FF2B5EF4-FFF2-40B4-BE49-F238E27FC236}">
                  <a16:creationId xmlns:a16="http://schemas.microsoft.com/office/drawing/2014/main" id="{424521BF-C1AF-498A-9BD0-1F3E4E640891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양쪽 모서리가 둥근 사각형 7">
              <a:extLst>
                <a:ext uri="{FF2B5EF4-FFF2-40B4-BE49-F238E27FC236}">
                  <a16:creationId xmlns:a16="http://schemas.microsoft.com/office/drawing/2014/main" id="{1FBAD36F-AC00-4AE1-A69A-D5510E28476F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왼쪽 대괄호 48">
              <a:extLst>
                <a:ext uri="{FF2B5EF4-FFF2-40B4-BE49-F238E27FC236}">
                  <a16:creationId xmlns:a16="http://schemas.microsoft.com/office/drawing/2014/main" id="{8313A1CC-8BDD-47BF-AE2D-FADD634EC01B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DFD8BA0-13B6-4966-820A-2BAF550567D7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2C976EE-F89B-4ED0-97AC-B06DDD781E06}"/>
                </a:ext>
              </a:extLst>
            </p:cNvPr>
            <p:cNvCxnSpPr>
              <a:stCxn id="52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8EABA495-B73D-475D-8191-788A555EBDA9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DE1D33E-CA2E-4832-A4B0-6B5F33272B60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양쪽 모서리가 둥근 사각형 30">
              <a:extLst>
                <a:ext uri="{FF2B5EF4-FFF2-40B4-BE49-F238E27FC236}">
                  <a16:creationId xmlns:a16="http://schemas.microsoft.com/office/drawing/2014/main" id="{F619F572-E3A7-4B6E-85E0-25810976E78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r>
              <a:rPr lang="en-US" altLang="ko-KR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(4)</a:t>
            </a:r>
            <a:r>
              <a:rPr lang="ko-KR" altLang="en-US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시각화</a:t>
            </a:r>
            <a:endParaRPr lang="ko-KR" altLang="en-US" sz="28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35890-C8E5-4022-A225-DB6BF9E8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89875-5C67-4AEA-A8D4-FD69998EF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387" y="1827364"/>
            <a:ext cx="5414624" cy="432240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2B9D262-1266-473E-A907-8DFD2681750A}"/>
              </a:ext>
            </a:extLst>
          </p:cNvPr>
          <p:cNvSpPr/>
          <p:nvPr/>
        </p:nvSpPr>
        <p:spPr>
          <a:xfrm>
            <a:off x="6393403" y="1279584"/>
            <a:ext cx="3974592" cy="460519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상의 영역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segmentation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42683D2-A970-4D44-B5CE-E8ABF8E0245B}"/>
              </a:ext>
            </a:extLst>
          </p:cNvPr>
          <p:cNvCxnSpPr/>
          <p:nvPr/>
        </p:nvCxnSpPr>
        <p:spPr>
          <a:xfrm>
            <a:off x="6393403" y="1718095"/>
            <a:ext cx="386653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DDBE67E-F080-4505-8A46-A44DF79B854A}"/>
              </a:ext>
            </a:extLst>
          </p:cNvPr>
          <p:cNvGrpSpPr/>
          <p:nvPr/>
        </p:nvGrpSpPr>
        <p:grpSpPr>
          <a:xfrm>
            <a:off x="1441391" y="1654966"/>
            <a:ext cx="3289522" cy="793627"/>
            <a:chOff x="5190908" y="2828444"/>
            <a:chExt cx="3952719" cy="152166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CF229C8-42BB-41F2-BACB-8B79AC3B8BA8}"/>
                </a:ext>
              </a:extLst>
            </p:cNvPr>
            <p:cNvSpPr/>
            <p:nvPr/>
          </p:nvSpPr>
          <p:spPr>
            <a:xfrm>
              <a:off x="5233478" y="3062605"/>
              <a:ext cx="3831772" cy="1287504"/>
            </a:xfrm>
            <a:prstGeom prst="round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ndarray</a:t>
              </a:r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형태로 변환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35D4118-6F14-4746-BA48-A6E7715A99F6}"/>
                </a:ext>
              </a:extLst>
            </p:cNvPr>
            <p:cNvSpPr/>
            <p:nvPr/>
          </p:nvSpPr>
          <p:spPr>
            <a:xfrm>
              <a:off x="5190908" y="2828444"/>
              <a:ext cx="3952719" cy="8485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이미지 입력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281E7D0-23C5-412B-AA23-C1813AE5C87F}"/>
              </a:ext>
            </a:extLst>
          </p:cNvPr>
          <p:cNvGrpSpPr/>
          <p:nvPr/>
        </p:nvGrpSpPr>
        <p:grpSpPr>
          <a:xfrm>
            <a:off x="940405" y="3284751"/>
            <a:ext cx="4388609" cy="793626"/>
            <a:chOff x="5190909" y="2828446"/>
            <a:chExt cx="3952719" cy="1521663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06229E7-4A62-45E0-94C4-01E9F2D6D96C}"/>
                </a:ext>
              </a:extLst>
            </p:cNvPr>
            <p:cNvSpPr/>
            <p:nvPr/>
          </p:nvSpPr>
          <p:spPr>
            <a:xfrm>
              <a:off x="5233478" y="3062605"/>
              <a:ext cx="3831772" cy="1287504"/>
            </a:xfrm>
            <a:prstGeom prst="round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Lime.image.LimeImageExplaner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66E3318-CB9A-449C-BBE0-34AE5DF82F7D}"/>
                </a:ext>
              </a:extLst>
            </p:cNvPr>
            <p:cNvSpPr/>
            <p:nvPr/>
          </p:nvSpPr>
          <p:spPr>
            <a:xfrm>
              <a:off x="5190909" y="2828446"/>
              <a:ext cx="3952719" cy="8485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Explainer </a:t>
              </a:r>
              <a:r>
                <a:rPr lang="ko-KR" altLang="en-US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생성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7E0FD8-5A4C-44A0-AFAE-A40DA257B7ED}"/>
              </a:ext>
            </a:extLst>
          </p:cNvPr>
          <p:cNvGrpSpPr/>
          <p:nvPr/>
        </p:nvGrpSpPr>
        <p:grpSpPr>
          <a:xfrm>
            <a:off x="988956" y="4982438"/>
            <a:ext cx="4388609" cy="793627"/>
            <a:chOff x="5190908" y="2828444"/>
            <a:chExt cx="3952719" cy="152166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18255C5-EB6B-43D4-A543-CCC2A9FB1C3A}"/>
                </a:ext>
              </a:extLst>
            </p:cNvPr>
            <p:cNvSpPr/>
            <p:nvPr/>
          </p:nvSpPr>
          <p:spPr>
            <a:xfrm>
              <a:off x="5233478" y="3062605"/>
              <a:ext cx="3831772" cy="1287504"/>
            </a:xfrm>
            <a:prstGeom prst="round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Explainer.get_image_and_mask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13E251C-0DC9-4231-B704-E83E2C2FB372}"/>
                </a:ext>
              </a:extLst>
            </p:cNvPr>
            <p:cNvSpPr/>
            <p:nvPr/>
          </p:nvSpPr>
          <p:spPr>
            <a:xfrm>
              <a:off x="5190908" y="2828444"/>
              <a:ext cx="3952719" cy="8485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Image masking</a:t>
              </a:r>
              <a:endParaRPr lang="ko-KR" altLang="en-US" sz="22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E21C25F-6D6E-479B-98F3-1DBAA5F5CD3C}"/>
              </a:ext>
            </a:extLst>
          </p:cNvPr>
          <p:cNvSpPr/>
          <p:nvPr/>
        </p:nvSpPr>
        <p:spPr>
          <a:xfrm>
            <a:off x="2878178" y="2709254"/>
            <a:ext cx="381976" cy="444720"/>
          </a:xfrm>
          <a:prstGeom prst="downArrow">
            <a:avLst>
              <a:gd name="adj1" fmla="val 50000"/>
              <a:gd name="adj2" fmla="val 70519"/>
            </a:avLst>
          </a:prstGeom>
          <a:solidFill>
            <a:schemeClr val="tx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90A2001-0CEA-4612-9869-50956B5A2A0B}"/>
              </a:ext>
            </a:extLst>
          </p:cNvPr>
          <p:cNvSpPr/>
          <p:nvPr/>
        </p:nvSpPr>
        <p:spPr>
          <a:xfrm>
            <a:off x="2878178" y="4326559"/>
            <a:ext cx="381976" cy="444720"/>
          </a:xfrm>
          <a:prstGeom prst="downArrow">
            <a:avLst>
              <a:gd name="adj1" fmla="val 50000"/>
              <a:gd name="adj2" fmla="val 70519"/>
            </a:avLst>
          </a:prstGeom>
          <a:solidFill>
            <a:schemeClr val="tx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57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8E0685F7-65C2-48F6-A0EB-B3CB0659B356}"/>
              </a:ext>
            </a:extLst>
          </p:cNvPr>
          <p:cNvGrpSpPr/>
          <p:nvPr/>
        </p:nvGrpSpPr>
        <p:grpSpPr>
          <a:xfrm>
            <a:off x="846119" y="231066"/>
            <a:ext cx="10736921" cy="6307846"/>
            <a:chOff x="799019" y="235385"/>
            <a:chExt cx="10736921" cy="6307846"/>
          </a:xfrm>
        </p:grpSpPr>
        <p:sp>
          <p:nvSpPr>
            <p:cNvPr id="46" name="양쪽 모서리가 둥근 사각형 2">
              <a:extLst>
                <a:ext uri="{FF2B5EF4-FFF2-40B4-BE49-F238E27FC236}">
                  <a16:creationId xmlns:a16="http://schemas.microsoft.com/office/drawing/2014/main" id="{424521BF-C1AF-498A-9BD0-1F3E4E640891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양쪽 모서리가 둥근 사각형 7">
              <a:extLst>
                <a:ext uri="{FF2B5EF4-FFF2-40B4-BE49-F238E27FC236}">
                  <a16:creationId xmlns:a16="http://schemas.microsoft.com/office/drawing/2014/main" id="{1FBAD36F-AC00-4AE1-A69A-D5510E28476F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왼쪽 대괄호 48">
              <a:extLst>
                <a:ext uri="{FF2B5EF4-FFF2-40B4-BE49-F238E27FC236}">
                  <a16:creationId xmlns:a16="http://schemas.microsoft.com/office/drawing/2014/main" id="{8313A1CC-8BDD-47BF-AE2D-FADD634EC01B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DFD8BA0-13B6-4966-820A-2BAF550567D7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2C976EE-F89B-4ED0-97AC-B06DDD781E06}"/>
                </a:ext>
              </a:extLst>
            </p:cNvPr>
            <p:cNvCxnSpPr>
              <a:stCxn id="52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8EABA495-B73D-475D-8191-788A555EBDA9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DE1D33E-CA2E-4832-A4B0-6B5F33272B60}"/>
                </a:ext>
              </a:extLst>
            </p:cNvPr>
            <p:cNvCxnSpPr>
              <a:endCxn id="54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양쪽 모서리가 둥근 사각형 30">
              <a:extLst>
                <a:ext uri="{FF2B5EF4-FFF2-40B4-BE49-F238E27FC236}">
                  <a16:creationId xmlns:a16="http://schemas.microsoft.com/office/drawing/2014/main" id="{F619F572-E3A7-4B6E-85E0-25810976E789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과정</a:t>
            </a:r>
            <a:r>
              <a:rPr lang="en-US" altLang="ko-KR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(5)</a:t>
            </a:r>
            <a:r>
              <a:rPr lang="ko-KR" altLang="en-US" sz="28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 결과</a:t>
            </a:r>
            <a:endParaRPr lang="ko-KR" altLang="en-US" sz="28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35890-C8E5-4022-A225-DB6BF9E8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그림 7" descr="사람, 서있는, 남자, 쥐고있는이(가) 표시된 사진&#10;&#10;자동 생성된 설명">
            <a:extLst>
              <a:ext uri="{FF2B5EF4-FFF2-40B4-BE49-F238E27FC236}">
                <a16:creationId xmlns:a16="http://schemas.microsoft.com/office/drawing/2014/main" id="{AD6B010D-0378-45A5-AAE4-F8C6A7CE8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0" y="1390117"/>
            <a:ext cx="2414969" cy="289796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16A8DBE-2CF1-4C72-BEFB-D9E31BB174C7}"/>
              </a:ext>
            </a:extLst>
          </p:cNvPr>
          <p:cNvSpPr/>
          <p:nvPr/>
        </p:nvSpPr>
        <p:spPr>
          <a:xfrm>
            <a:off x="4693942" y="2103738"/>
            <a:ext cx="6400800" cy="11447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3676FB5-A879-4195-9499-F6A43A7DE904}"/>
              </a:ext>
            </a:extLst>
          </p:cNvPr>
          <p:cNvSpPr/>
          <p:nvPr/>
        </p:nvSpPr>
        <p:spPr>
          <a:xfrm>
            <a:off x="4456084" y="3531377"/>
            <a:ext cx="3436426" cy="11447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E22E96E-2545-454F-9687-57767351E5AA}"/>
              </a:ext>
            </a:extLst>
          </p:cNvPr>
          <p:cNvSpPr/>
          <p:nvPr/>
        </p:nvSpPr>
        <p:spPr>
          <a:xfrm>
            <a:off x="7966683" y="3525667"/>
            <a:ext cx="3436426" cy="114472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E046A-84DB-437B-87F4-AC26A3EEF476}"/>
              </a:ext>
            </a:extLst>
          </p:cNvPr>
          <p:cNvSpPr txBox="1"/>
          <p:nvPr/>
        </p:nvSpPr>
        <p:spPr>
          <a:xfrm>
            <a:off x="7303030" y="2146540"/>
            <a:ext cx="118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fabric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E7AA1FF-7563-4FFA-B515-0BC2A23B738B}"/>
              </a:ext>
            </a:extLst>
          </p:cNvPr>
          <p:cNvSpPr/>
          <p:nvPr/>
        </p:nvSpPr>
        <p:spPr>
          <a:xfrm>
            <a:off x="4781364" y="2512539"/>
            <a:ext cx="1452030" cy="59609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cotton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0B32AC9-7080-4C95-A8A4-2D829FFB41BD}"/>
              </a:ext>
            </a:extLst>
          </p:cNvPr>
          <p:cNvSpPr/>
          <p:nvPr/>
        </p:nvSpPr>
        <p:spPr>
          <a:xfrm>
            <a:off x="7930099" y="2533188"/>
            <a:ext cx="1452030" cy="59609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denim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8009B48-21FD-4564-B7AE-9C46DC8F02D0}"/>
              </a:ext>
            </a:extLst>
          </p:cNvPr>
          <p:cNvSpPr/>
          <p:nvPr/>
        </p:nvSpPr>
        <p:spPr>
          <a:xfrm>
            <a:off x="6347438" y="2523093"/>
            <a:ext cx="1452030" cy="59609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leather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6774C35-02EE-4340-9415-80F306B37E59}"/>
              </a:ext>
            </a:extLst>
          </p:cNvPr>
          <p:cNvSpPr/>
          <p:nvPr/>
        </p:nvSpPr>
        <p:spPr>
          <a:xfrm>
            <a:off x="9512760" y="2523093"/>
            <a:ext cx="1452030" cy="59609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knit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A72742-7B6F-472A-A180-ECD38EBB4D01}"/>
              </a:ext>
            </a:extLst>
          </p:cNvPr>
          <p:cNvSpPr txBox="1"/>
          <p:nvPr/>
        </p:nvSpPr>
        <p:spPr>
          <a:xfrm>
            <a:off x="5600967" y="3580405"/>
            <a:ext cx="118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color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BFA263D-E878-4010-96EF-C189392F17C0}"/>
              </a:ext>
            </a:extLst>
          </p:cNvPr>
          <p:cNvSpPr/>
          <p:nvPr/>
        </p:nvSpPr>
        <p:spPr>
          <a:xfrm>
            <a:off x="4530257" y="3996243"/>
            <a:ext cx="1081276" cy="5813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dark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97E197B-11FF-4271-809F-A35D15720D1C}"/>
              </a:ext>
            </a:extLst>
          </p:cNvPr>
          <p:cNvSpPr/>
          <p:nvPr/>
        </p:nvSpPr>
        <p:spPr>
          <a:xfrm>
            <a:off x="5641154" y="3996243"/>
            <a:ext cx="1081276" cy="5813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light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CE481A-1A6B-4FAA-8A35-F81006FF654B}"/>
              </a:ext>
            </a:extLst>
          </p:cNvPr>
          <p:cNvSpPr/>
          <p:nvPr/>
        </p:nvSpPr>
        <p:spPr>
          <a:xfrm>
            <a:off x="6752051" y="3996243"/>
            <a:ext cx="1081276" cy="5813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etc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01ACED-BA24-4F11-B522-C99180A24F35}"/>
              </a:ext>
            </a:extLst>
          </p:cNvPr>
          <p:cNvSpPr txBox="1"/>
          <p:nvPr/>
        </p:nvSpPr>
        <p:spPr>
          <a:xfrm>
            <a:off x="9111566" y="3571209"/>
            <a:ext cx="118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sleeve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2B2F68D-431E-40F2-9A0C-544EDBC7FD33}"/>
              </a:ext>
            </a:extLst>
          </p:cNvPr>
          <p:cNvSpPr/>
          <p:nvPr/>
        </p:nvSpPr>
        <p:spPr>
          <a:xfrm>
            <a:off x="8053048" y="3975605"/>
            <a:ext cx="1588238" cy="5813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long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971CB1-107D-4337-966C-43CFC52BBDEA}"/>
              </a:ext>
            </a:extLst>
          </p:cNvPr>
          <p:cNvSpPr/>
          <p:nvPr/>
        </p:nvSpPr>
        <p:spPr>
          <a:xfrm>
            <a:off x="9734174" y="3975605"/>
            <a:ext cx="1588238" cy="5813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short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1" name="그림 30" descr="연, 보는, 비행이(가) 표시된 사진&#10;&#10;자동 생성된 설명">
            <a:extLst>
              <a:ext uri="{FF2B5EF4-FFF2-40B4-BE49-F238E27FC236}">
                <a16:creationId xmlns:a16="http://schemas.microsoft.com/office/drawing/2014/main" id="{97783329-C265-47A7-9A73-001156D1E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72" y="3459566"/>
            <a:ext cx="1205315" cy="996282"/>
          </a:xfrm>
          <a:prstGeom prst="rect">
            <a:avLst/>
          </a:prstGeom>
        </p:spPr>
      </p:pic>
      <p:pic>
        <p:nvPicPr>
          <p:cNvPr id="56" name="그림 55" descr="연, 보는, 비행이(가) 표시된 사진&#10;&#10;자동 생성된 설명">
            <a:extLst>
              <a:ext uri="{FF2B5EF4-FFF2-40B4-BE49-F238E27FC236}">
                <a16:creationId xmlns:a16="http://schemas.microsoft.com/office/drawing/2014/main" id="{0896AF77-BC91-4724-8834-BAD97379F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17" y="3429000"/>
            <a:ext cx="1205315" cy="996282"/>
          </a:xfrm>
          <a:prstGeom prst="rect">
            <a:avLst/>
          </a:prstGeom>
        </p:spPr>
      </p:pic>
      <p:pic>
        <p:nvPicPr>
          <p:cNvPr id="57" name="그림 56" descr="연, 보는, 비행이(가) 표시된 사진&#10;&#10;자동 생성된 설명">
            <a:extLst>
              <a:ext uri="{FF2B5EF4-FFF2-40B4-BE49-F238E27FC236}">
                <a16:creationId xmlns:a16="http://schemas.microsoft.com/office/drawing/2014/main" id="{3669374B-AD7E-41FF-B381-52FB2C33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423" y="1989546"/>
            <a:ext cx="1205315" cy="10215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7CE0FD-1A65-4FAF-A330-7967DA8F2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45" y="5273777"/>
            <a:ext cx="5784897" cy="4944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3D6873-7487-4120-BC49-C51A11F7A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20" y="4556951"/>
            <a:ext cx="2840652" cy="41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6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ea typeface="야놀자 야체 B" panose="02020603020101020101" pitchFamily="18" charset="-127"/>
              </a:rPr>
              <a:t>최종 구현 결과</a:t>
            </a:r>
            <a:endParaRPr lang="ko-KR" altLang="en-US" sz="6000" kern="0" dirty="0">
              <a:solidFill>
                <a:srgbClr val="00B0F0"/>
              </a:solidFill>
            </a:endParaRPr>
          </a:p>
        </p:txBody>
      </p:sp>
      <p:sp>
        <p:nvSpPr>
          <p:cNvPr id="6" name="양쪽 모서리가 둥근 사각형 2">
            <a:extLst>
              <a:ext uri="{FF2B5EF4-FFF2-40B4-BE49-F238E27FC236}">
                <a16:creationId xmlns:a16="http://schemas.microsoft.com/office/drawing/2014/main" id="{32B8292B-A2D1-44F7-9BBF-B212EC5F0488}"/>
              </a:ext>
            </a:extLst>
          </p:cNvPr>
          <p:cNvSpPr/>
          <p:nvPr/>
        </p:nvSpPr>
        <p:spPr>
          <a:xfrm rot="16200000">
            <a:off x="3407384" y="-1500078"/>
            <a:ext cx="5340191" cy="10556921"/>
          </a:xfrm>
          <a:prstGeom prst="round2SameRect">
            <a:avLst>
              <a:gd name="adj1" fmla="val 7868"/>
              <a:gd name="adj2" fmla="val 0"/>
            </a:avLst>
          </a:prstGeom>
          <a:pattFill prst="dot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7">
            <a:extLst>
              <a:ext uri="{FF2B5EF4-FFF2-40B4-BE49-F238E27FC236}">
                <a16:creationId xmlns:a16="http://schemas.microsoft.com/office/drawing/2014/main" id="{2EE7AE0C-B002-4CD6-A886-808E8DA0054A}"/>
              </a:ext>
            </a:extLst>
          </p:cNvPr>
          <p:cNvSpPr/>
          <p:nvPr/>
        </p:nvSpPr>
        <p:spPr>
          <a:xfrm>
            <a:off x="799020" y="235384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EC46108C-BC91-436C-8FA1-046C42406D99}"/>
              </a:ext>
            </a:extLst>
          </p:cNvPr>
          <p:cNvSpPr/>
          <p:nvPr/>
        </p:nvSpPr>
        <p:spPr>
          <a:xfrm flipH="1">
            <a:off x="11153964" y="325383"/>
            <a:ext cx="381976" cy="793627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CF0718-FE4F-4BE8-AB9D-F188D3276D73}"/>
              </a:ext>
            </a:extLst>
          </p:cNvPr>
          <p:cNvCxnSpPr/>
          <p:nvPr/>
        </p:nvCxnSpPr>
        <p:spPr>
          <a:xfrm flipV="1">
            <a:off x="979021" y="325384"/>
            <a:ext cx="10174943" cy="273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A587B5-D33C-465A-81E6-8CAB13FCCC37}"/>
              </a:ext>
            </a:extLst>
          </p:cNvPr>
          <p:cNvCxnSpPr>
            <a:stCxn id="11" idx="0"/>
          </p:cNvCxnSpPr>
          <p:nvPr/>
        </p:nvCxnSpPr>
        <p:spPr>
          <a:xfrm>
            <a:off x="1180996" y="1110045"/>
            <a:ext cx="9972967" cy="8966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761B5559-719A-4C9B-A198-CD56B0B0A580}"/>
              </a:ext>
            </a:extLst>
          </p:cNvPr>
          <p:cNvSpPr/>
          <p:nvPr/>
        </p:nvSpPr>
        <p:spPr>
          <a:xfrm>
            <a:off x="799020" y="1110045"/>
            <a:ext cx="381976" cy="5338434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1FC5F8-42A2-4D2D-9CCA-4995FC520DE4}"/>
              </a:ext>
            </a:extLst>
          </p:cNvPr>
          <p:cNvCxnSpPr>
            <a:endCxn id="14" idx="2"/>
          </p:cNvCxnSpPr>
          <p:nvPr/>
        </p:nvCxnSpPr>
        <p:spPr>
          <a:xfrm>
            <a:off x="1180996" y="6453230"/>
            <a:ext cx="10174943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모서리가 둥근 사각형 30">
            <a:extLst>
              <a:ext uri="{FF2B5EF4-FFF2-40B4-BE49-F238E27FC236}">
                <a16:creationId xmlns:a16="http://schemas.microsoft.com/office/drawing/2014/main" id="{41E6EF60-8B70-4796-9F0C-366BD1DF176E}"/>
              </a:ext>
            </a:extLst>
          </p:cNvPr>
          <p:cNvSpPr/>
          <p:nvPr/>
        </p:nvSpPr>
        <p:spPr>
          <a:xfrm>
            <a:off x="11355939" y="6363230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3E84C4-C3BB-4773-AF5C-867CA6DBCE58}"/>
              </a:ext>
            </a:extLst>
          </p:cNvPr>
          <p:cNvSpPr txBox="1"/>
          <p:nvPr/>
        </p:nvSpPr>
        <p:spPr>
          <a:xfrm>
            <a:off x="5970256" y="25067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42B9C5-ACC6-4F7C-9402-2190DABA5A53}"/>
              </a:ext>
            </a:extLst>
          </p:cNvPr>
          <p:cNvSpPr txBox="1"/>
          <p:nvPr/>
        </p:nvSpPr>
        <p:spPr>
          <a:xfrm>
            <a:off x="3986339" y="1385121"/>
            <a:ext cx="415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“Web Application”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E296FAD-12CC-42D8-A378-16356C113BB1}"/>
              </a:ext>
            </a:extLst>
          </p:cNvPr>
          <p:cNvCxnSpPr>
            <a:cxnSpLocks/>
          </p:cNvCxnSpPr>
          <p:nvPr/>
        </p:nvCxnSpPr>
        <p:spPr>
          <a:xfrm>
            <a:off x="4159624" y="1809229"/>
            <a:ext cx="381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커튼, 의류, 실내, 착용이(가) 표시된 사진&#10;&#10;자동 생성된 설명">
            <a:extLst>
              <a:ext uri="{FF2B5EF4-FFF2-40B4-BE49-F238E27FC236}">
                <a16:creationId xmlns:a16="http://schemas.microsoft.com/office/drawing/2014/main" id="{9A88B77B-2236-4300-8AEE-F32146DDC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33" y="2517841"/>
            <a:ext cx="2385750" cy="3534444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F2B5CF93-2CDC-4229-B6A0-E8B4E8C9E888}"/>
              </a:ext>
            </a:extLst>
          </p:cNvPr>
          <p:cNvSpPr/>
          <p:nvPr/>
        </p:nvSpPr>
        <p:spPr>
          <a:xfrm>
            <a:off x="3710157" y="3967418"/>
            <a:ext cx="321762" cy="32211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15E59FAB-621A-4FF3-A1E4-0CC0E6C26893}"/>
              </a:ext>
            </a:extLst>
          </p:cNvPr>
          <p:cNvSpPr/>
          <p:nvPr/>
        </p:nvSpPr>
        <p:spPr>
          <a:xfrm>
            <a:off x="6610567" y="3986575"/>
            <a:ext cx="321762" cy="32211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1C2004-5557-47BB-A91F-8A3CDF48581C}"/>
              </a:ext>
            </a:extLst>
          </p:cNvPr>
          <p:cNvSpPr txBox="1"/>
          <p:nvPr/>
        </p:nvSpPr>
        <p:spPr>
          <a:xfrm>
            <a:off x="6929718" y="3547466"/>
            <a:ext cx="2079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White&amp;Blue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Long sleeve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7758D02D-09F1-40B4-AC59-5516146FF244}"/>
              </a:ext>
            </a:extLst>
          </p:cNvPr>
          <p:cNvSpPr/>
          <p:nvPr/>
        </p:nvSpPr>
        <p:spPr>
          <a:xfrm>
            <a:off x="8714558" y="3986573"/>
            <a:ext cx="321762" cy="32211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68D7C62-3834-4D42-853A-AB8E09711736}"/>
              </a:ext>
            </a:extLst>
          </p:cNvPr>
          <p:cNvSpPr/>
          <p:nvPr/>
        </p:nvSpPr>
        <p:spPr>
          <a:xfrm>
            <a:off x="9186994" y="3275814"/>
            <a:ext cx="1964692" cy="174363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dirty="0">
                <a:solidFill>
                  <a:schemeClr val="tx2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물세탁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30</a:t>
            </a:r>
            <a:r>
              <a:rPr lang="ko-KR" altLang="ko-KR" sz="1400" dirty="0">
                <a:solidFill>
                  <a:schemeClr val="tx2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도 이하 미지근한 물에 뒤집어 단독 세탁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dirty="0">
                <a:solidFill>
                  <a:schemeClr val="tx2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섬유유연제 사용시 정전기를 방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지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가능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6391E8-4552-4D51-9E02-ED407CA2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31A2657-78D4-41AF-9A3B-DD90A4FA2742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93110-68ED-43B7-8E9B-C82083FB2A61}"/>
              </a:ext>
            </a:extLst>
          </p:cNvPr>
          <p:cNvSpPr txBox="1"/>
          <p:nvPr/>
        </p:nvSpPr>
        <p:spPr>
          <a:xfrm>
            <a:off x="1409837" y="2166714"/>
            <a:ext cx="20798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Input Image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97CB59-DBDF-4B5E-9DA9-5BEEB5C99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368" y="2063127"/>
            <a:ext cx="2385750" cy="41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37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97238F-2EB4-4CD8-907C-984EB8CAF7F3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8" name="양쪽 모서리가 둥근 사각형 2">
              <a:extLst>
                <a:ext uri="{FF2B5EF4-FFF2-40B4-BE49-F238E27FC236}">
                  <a16:creationId xmlns:a16="http://schemas.microsoft.com/office/drawing/2014/main" id="{1B9FFBCB-E2DE-46E8-8227-D6D280608396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양쪽 모서리가 둥근 사각형 7">
              <a:extLst>
                <a:ext uri="{FF2B5EF4-FFF2-40B4-BE49-F238E27FC236}">
                  <a16:creationId xmlns:a16="http://schemas.microsoft.com/office/drawing/2014/main" id="{F55D799C-DB88-42C9-A40C-340B4254D298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C8C57DC2-961C-46B5-BDA1-DAE9F3F05C91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5484936-BD7C-42FD-BEE6-C749B962E11B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F0CDF4B-CDE3-4BCA-A926-B8E657E5024D}"/>
                </a:ext>
              </a:extLst>
            </p:cNvPr>
            <p:cNvCxnSpPr>
              <a:stCxn id="58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왼쪽 대괄호 57">
              <a:extLst>
                <a:ext uri="{FF2B5EF4-FFF2-40B4-BE49-F238E27FC236}">
                  <a16:creationId xmlns:a16="http://schemas.microsoft.com/office/drawing/2014/main" id="{774B8017-2D61-43BF-986D-2D29764D28CC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D3A7DD6-F440-4E9D-B079-B4E71DF9B3AA}"/>
                </a:ext>
              </a:extLst>
            </p:cNvPr>
            <p:cNvCxnSpPr>
              <a:endCxn id="60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양쪽 모서리가 둥근 사각형 30">
              <a:extLst>
                <a:ext uri="{FF2B5EF4-FFF2-40B4-BE49-F238E27FC236}">
                  <a16:creationId xmlns:a16="http://schemas.microsoft.com/office/drawing/2014/main" id="{800B1DD3-40AE-4373-8943-F7C3DEECDCE7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ea typeface="야놀자 야체 B" panose="02020603020101020101" pitchFamily="18" charset="-127"/>
              </a:rPr>
              <a:t>기대효과 </a:t>
            </a:r>
            <a:r>
              <a:rPr lang="en-US" altLang="ko-KR" sz="3600" b="1" kern="0" dirty="0">
                <a:solidFill>
                  <a:srgbClr val="00B0F0"/>
                </a:solidFill>
                <a:ea typeface="야놀자 야체 B" panose="02020603020101020101" pitchFamily="18" charset="-127"/>
              </a:rPr>
              <a:t>/ </a:t>
            </a:r>
            <a:r>
              <a:rPr lang="ko-KR" altLang="en-US" sz="3600" b="1" kern="0" dirty="0">
                <a:solidFill>
                  <a:srgbClr val="00B0F0"/>
                </a:solidFill>
                <a:ea typeface="야놀자 야체 B" panose="02020603020101020101" pitchFamily="18" charset="-127"/>
              </a:rPr>
              <a:t>향후 서비스</a:t>
            </a:r>
            <a:endParaRPr lang="ko-KR" altLang="en-US" sz="6000" kern="0" dirty="0">
              <a:solidFill>
                <a:srgbClr val="00B0F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3E84C4-C3BB-4773-AF5C-867CA6DBCE58}"/>
              </a:ext>
            </a:extLst>
          </p:cNvPr>
          <p:cNvSpPr txBox="1"/>
          <p:nvPr/>
        </p:nvSpPr>
        <p:spPr>
          <a:xfrm>
            <a:off x="5970256" y="25067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42B9C5-ACC6-4F7C-9402-2190DABA5A53}"/>
              </a:ext>
            </a:extLst>
          </p:cNvPr>
          <p:cNvSpPr txBox="1"/>
          <p:nvPr/>
        </p:nvSpPr>
        <p:spPr>
          <a:xfrm>
            <a:off x="3986339" y="1385121"/>
            <a:ext cx="415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“Smart Washing machine”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E296FAD-12CC-42D8-A378-16356C113BB1}"/>
              </a:ext>
            </a:extLst>
          </p:cNvPr>
          <p:cNvCxnSpPr>
            <a:cxnSpLocks/>
          </p:cNvCxnSpPr>
          <p:nvPr/>
        </p:nvCxnSpPr>
        <p:spPr>
          <a:xfrm>
            <a:off x="4159624" y="1809229"/>
            <a:ext cx="3810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92F07A2-2C43-47FD-9C6C-E24239520A23}"/>
              </a:ext>
            </a:extLst>
          </p:cNvPr>
          <p:cNvGrpSpPr/>
          <p:nvPr/>
        </p:nvGrpSpPr>
        <p:grpSpPr>
          <a:xfrm>
            <a:off x="1856435" y="1971935"/>
            <a:ext cx="8309348" cy="4150986"/>
            <a:chOff x="2914272" y="2011124"/>
            <a:chExt cx="8309348" cy="4150986"/>
          </a:xfrm>
        </p:grpSpPr>
        <p:pic>
          <p:nvPicPr>
            <p:cNvPr id="50" name="그림 49" descr="기기, 앉아있는, 주방, 전자레인지이(가) 표시된 사진&#10;&#10;자동 생성된 설명">
              <a:extLst>
                <a:ext uri="{FF2B5EF4-FFF2-40B4-BE49-F238E27FC236}">
                  <a16:creationId xmlns:a16="http://schemas.microsoft.com/office/drawing/2014/main" id="{20728D0A-C1AE-4664-8FEC-2BE1DAAA6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489" y="2152085"/>
              <a:ext cx="3333750" cy="4010025"/>
            </a:xfrm>
            <a:prstGeom prst="rect">
              <a:avLst/>
            </a:prstGeom>
          </p:spPr>
        </p:pic>
        <p:sp>
          <p:nvSpPr>
            <p:cNvPr id="55" name="화살표: 위로 구부러짐 54">
              <a:extLst>
                <a:ext uri="{FF2B5EF4-FFF2-40B4-BE49-F238E27FC236}">
                  <a16:creationId xmlns:a16="http://schemas.microsoft.com/office/drawing/2014/main" id="{B4A0172D-0DDA-4088-8259-092DEB95DFF6}"/>
                </a:ext>
              </a:extLst>
            </p:cNvPr>
            <p:cNvSpPr/>
            <p:nvPr/>
          </p:nvSpPr>
          <p:spPr>
            <a:xfrm rot="773117">
              <a:off x="4191746" y="4074081"/>
              <a:ext cx="2686274" cy="813048"/>
            </a:xfrm>
            <a:prstGeom prst="curvedUpArrow">
              <a:avLst>
                <a:gd name="adj1" fmla="val 25000"/>
                <a:gd name="adj2" fmla="val 60357"/>
                <a:gd name="adj3" fmla="val 25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54" name="그림 53" descr="사람, 의류, 착용, 남자이(가) 표시된 사진&#10;&#10;자동 생성된 설명">
              <a:extLst>
                <a:ext uri="{FF2B5EF4-FFF2-40B4-BE49-F238E27FC236}">
                  <a16:creationId xmlns:a16="http://schemas.microsoft.com/office/drawing/2014/main" id="{0683EFD5-D038-44FA-A9BB-63DFF140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272" y="2628582"/>
              <a:ext cx="2726955" cy="2042213"/>
            </a:xfrm>
            <a:prstGeom prst="rect">
              <a:avLst/>
            </a:prstGeom>
          </p:spPr>
        </p:pic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F30803B-14D8-45A0-9554-90E907E382E1}"/>
                </a:ext>
              </a:extLst>
            </p:cNvPr>
            <p:cNvSpPr/>
            <p:nvPr/>
          </p:nvSpPr>
          <p:spPr>
            <a:xfrm>
              <a:off x="6934853" y="4087906"/>
              <a:ext cx="218982" cy="17929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764BEC0-1753-4C87-8D33-BDE589F34E86}"/>
                </a:ext>
              </a:extLst>
            </p:cNvPr>
            <p:cNvCxnSpPr>
              <a:stCxn id="56" idx="0"/>
            </p:cNvCxnSpPr>
            <p:nvPr/>
          </p:nvCxnSpPr>
          <p:spPr>
            <a:xfrm flipV="1">
              <a:off x="7044344" y="2545976"/>
              <a:ext cx="1915" cy="154193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AB08ABD-5671-438D-B1E4-99D82210BA92}"/>
                </a:ext>
              </a:extLst>
            </p:cNvPr>
            <p:cNvCxnSpPr>
              <a:cxnSpLocks/>
            </p:cNvCxnSpPr>
            <p:nvPr/>
          </p:nvCxnSpPr>
          <p:spPr>
            <a:xfrm>
              <a:off x="7028329" y="2545976"/>
              <a:ext cx="174238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E29A7F2-5384-444F-B80E-10A5682573C6}"/>
                </a:ext>
              </a:extLst>
            </p:cNvPr>
            <p:cNvSpPr txBox="1"/>
            <p:nvPr/>
          </p:nvSpPr>
          <p:spPr>
            <a:xfrm>
              <a:off x="8742330" y="2011124"/>
              <a:ext cx="219561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Denim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Shirts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Blue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Short sleeve</a:t>
              </a:r>
              <a:endParaRPr lang="ko-KR" altLang="en-US" sz="1600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8" name="화살표: 아래쪽 67">
              <a:extLst>
                <a:ext uri="{FF2B5EF4-FFF2-40B4-BE49-F238E27FC236}">
                  <a16:creationId xmlns:a16="http://schemas.microsoft.com/office/drawing/2014/main" id="{A313B5CA-2E5A-4AC0-9EE7-467D374E3FA2}"/>
                </a:ext>
              </a:extLst>
            </p:cNvPr>
            <p:cNvSpPr/>
            <p:nvPr/>
          </p:nvSpPr>
          <p:spPr>
            <a:xfrm>
              <a:off x="9710147" y="3219382"/>
              <a:ext cx="259976" cy="430306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2E19E8-5424-4B49-B4D8-FB36E859F922}"/>
                </a:ext>
              </a:extLst>
            </p:cNvPr>
            <p:cNvSpPr txBox="1"/>
            <p:nvPr/>
          </p:nvSpPr>
          <p:spPr>
            <a:xfrm>
              <a:off x="8553919" y="3706381"/>
              <a:ext cx="266970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물 온도 </a:t>
              </a:r>
              <a:r>
                <a:rPr lang="en-US" altLang="ko-KR" dirty="0">
                  <a:solidFill>
                    <a:schemeClr val="bg2">
                      <a:lumMod val="1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22</a:t>
              </a:r>
              <a:r>
                <a:rPr lang="en-US" altLang="ko-KR" sz="1800" b="0" i="0" dirty="0">
                  <a:solidFill>
                    <a:schemeClr val="tx2">
                      <a:lumMod val="7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°C</a:t>
              </a:r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중성세제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찬물 헹굼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뜨거운 건조 과정 생략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2">
                      <a:lumMod val="1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흰 옷 감지 시 세탁 중지</a:t>
              </a:r>
              <a:endParaRPr lang="en-US" altLang="ko-KR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2D35A6-9523-4407-9FFA-1314F665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86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730CA844-5BE5-40AD-94F5-B6D0F8758157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50" name="양쪽 모서리가 둥근 사각형 2">
              <a:extLst>
                <a:ext uri="{FF2B5EF4-FFF2-40B4-BE49-F238E27FC236}">
                  <a16:creationId xmlns:a16="http://schemas.microsoft.com/office/drawing/2014/main" id="{9AFAF623-C343-491D-AD6E-3A1F314E1E1B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양쪽 모서리가 둥근 사각형 7">
              <a:extLst>
                <a:ext uri="{FF2B5EF4-FFF2-40B4-BE49-F238E27FC236}">
                  <a16:creationId xmlns:a16="http://schemas.microsoft.com/office/drawing/2014/main" id="{46014D73-E499-4C28-9786-1DFB318B9F26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왼쪽 대괄호 51">
              <a:extLst>
                <a:ext uri="{FF2B5EF4-FFF2-40B4-BE49-F238E27FC236}">
                  <a16:creationId xmlns:a16="http://schemas.microsoft.com/office/drawing/2014/main" id="{E7FA75BC-80E0-486E-A7D0-84562DDE8791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AACABFD-1148-46DB-9E82-452A371443B2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002241C-A77E-4727-A03C-D9728C104A23}"/>
                </a:ext>
              </a:extLst>
            </p:cNvPr>
            <p:cNvCxnSpPr>
              <a:stCxn id="55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왼쪽 대괄호 54">
              <a:extLst>
                <a:ext uri="{FF2B5EF4-FFF2-40B4-BE49-F238E27FC236}">
                  <a16:creationId xmlns:a16="http://schemas.microsoft.com/office/drawing/2014/main" id="{70EE8310-924C-4BE1-8930-34EEEF3A9F81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61267EA-5EB7-43DB-89BB-AD07EA7F788A}"/>
                </a:ext>
              </a:extLst>
            </p:cNvPr>
            <p:cNvCxnSpPr>
              <a:endCxn id="57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양쪽 모서리가 둥근 사각형 30">
              <a:extLst>
                <a:ext uri="{FF2B5EF4-FFF2-40B4-BE49-F238E27FC236}">
                  <a16:creationId xmlns:a16="http://schemas.microsoft.com/office/drawing/2014/main" id="{4A7D23F8-7223-4FFC-A8E9-739D4A1D48C7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ea typeface="야놀자 야체 B" panose="02020603020101020101" pitchFamily="18" charset="-127"/>
              </a:rPr>
              <a:t>기대효과 </a:t>
            </a:r>
            <a:r>
              <a:rPr lang="en-US" altLang="ko-KR" sz="3600" b="1" kern="0" dirty="0">
                <a:solidFill>
                  <a:srgbClr val="00B0F0"/>
                </a:solidFill>
                <a:ea typeface="야놀자 야체 B" panose="02020603020101020101" pitchFamily="18" charset="-127"/>
              </a:rPr>
              <a:t>/ </a:t>
            </a:r>
            <a:r>
              <a:rPr lang="ko-KR" altLang="en-US" sz="3600" b="1" kern="0" dirty="0">
                <a:solidFill>
                  <a:srgbClr val="00B0F0"/>
                </a:solidFill>
                <a:ea typeface="야놀자 야체 B" panose="02020603020101020101" pitchFamily="18" charset="-127"/>
              </a:rPr>
              <a:t>향후 서비스</a:t>
            </a:r>
            <a:endParaRPr lang="ko-KR" altLang="en-US" sz="6000" kern="0" dirty="0">
              <a:solidFill>
                <a:srgbClr val="00B0F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3E84C4-C3BB-4773-AF5C-867CA6DBCE58}"/>
              </a:ext>
            </a:extLst>
          </p:cNvPr>
          <p:cNvSpPr txBox="1"/>
          <p:nvPr/>
        </p:nvSpPr>
        <p:spPr>
          <a:xfrm>
            <a:off x="5970256" y="25067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BEEBFFC-78E5-4A4F-A5DA-545AB6C8C4CA}"/>
              </a:ext>
            </a:extLst>
          </p:cNvPr>
          <p:cNvGrpSpPr/>
          <p:nvPr/>
        </p:nvGrpSpPr>
        <p:grpSpPr>
          <a:xfrm>
            <a:off x="2051487" y="1997326"/>
            <a:ext cx="8684897" cy="4270535"/>
            <a:chOff x="2051487" y="1579318"/>
            <a:chExt cx="8684897" cy="4270535"/>
          </a:xfrm>
        </p:grpSpPr>
        <p:pic>
          <p:nvPicPr>
            <p:cNvPr id="3" name="그림 2" descr="사진, 거울, 앉아있는, 문이(가) 표시된 사진&#10;&#10;자동 생성된 설명">
              <a:extLst>
                <a:ext uri="{FF2B5EF4-FFF2-40B4-BE49-F238E27FC236}">
                  <a16:creationId xmlns:a16="http://schemas.microsoft.com/office/drawing/2014/main" id="{D762E8E4-ADE7-4DAF-8452-C5ACB4435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4989" y="1579318"/>
              <a:ext cx="4270535" cy="4270535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7B4FBCB-96D2-4BE1-BB2C-6EADBA348F22}"/>
                </a:ext>
              </a:extLst>
            </p:cNvPr>
            <p:cNvGrpSpPr/>
            <p:nvPr/>
          </p:nvGrpSpPr>
          <p:grpSpPr>
            <a:xfrm>
              <a:off x="6911788" y="3200400"/>
              <a:ext cx="2411506" cy="735101"/>
              <a:chOff x="6911788" y="3200400"/>
              <a:chExt cx="2411506" cy="735101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5863DFC-03AC-467F-B37F-8F04E99B5222}"/>
                  </a:ext>
                </a:extLst>
              </p:cNvPr>
              <p:cNvSpPr/>
              <p:nvPr/>
            </p:nvSpPr>
            <p:spPr>
              <a:xfrm>
                <a:off x="6911788" y="3429000"/>
                <a:ext cx="143436" cy="15688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FAFD504-665E-4A14-8546-B97E2283DF53}"/>
                  </a:ext>
                </a:extLst>
              </p:cNvPr>
              <p:cNvCxnSpPr>
                <a:stCxn id="34" idx="6"/>
              </p:cNvCxnSpPr>
              <p:nvPr/>
            </p:nvCxnSpPr>
            <p:spPr>
              <a:xfrm>
                <a:off x="7055224" y="3507441"/>
                <a:ext cx="1344705" cy="156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C73042EE-E768-49CA-8E4F-3C9D78A77695}"/>
                  </a:ext>
                </a:extLst>
              </p:cNvPr>
              <p:cNvSpPr/>
              <p:nvPr/>
            </p:nvSpPr>
            <p:spPr>
              <a:xfrm>
                <a:off x="8399929" y="3200400"/>
                <a:ext cx="923365" cy="735101"/>
              </a:xfrm>
              <a:prstGeom prst="round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Knit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Beige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Long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wool</a:t>
                </a:r>
                <a:endParaRPr lang="ko-KR" altLang="en-US" sz="1200" dirty="0">
                  <a:solidFill>
                    <a:schemeClr val="accent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55D3225-B02A-4632-99BB-812710FEE72A}"/>
                </a:ext>
              </a:extLst>
            </p:cNvPr>
            <p:cNvGrpSpPr/>
            <p:nvPr/>
          </p:nvGrpSpPr>
          <p:grpSpPr>
            <a:xfrm flipH="1">
              <a:off x="3101787" y="3254188"/>
              <a:ext cx="2352743" cy="735101"/>
              <a:chOff x="6911788" y="3200400"/>
              <a:chExt cx="2411506" cy="735101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FF12D09B-03B5-4F93-A54F-20C38D7BE83E}"/>
                  </a:ext>
                </a:extLst>
              </p:cNvPr>
              <p:cNvSpPr/>
              <p:nvPr/>
            </p:nvSpPr>
            <p:spPr>
              <a:xfrm>
                <a:off x="6911788" y="3429000"/>
                <a:ext cx="143436" cy="15688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02444D27-F759-44B6-B156-BD279AA7FBF9}"/>
                  </a:ext>
                </a:extLst>
              </p:cNvPr>
              <p:cNvCxnSpPr>
                <a:stCxn id="40" idx="6"/>
              </p:cNvCxnSpPr>
              <p:nvPr/>
            </p:nvCxnSpPr>
            <p:spPr>
              <a:xfrm>
                <a:off x="7055224" y="3507441"/>
                <a:ext cx="1344705" cy="1568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D439AF53-7DEB-42AE-A1C0-BE0C40401D7E}"/>
                  </a:ext>
                </a:extLst>
              </p:cNvPr>
              <p:cNvSpPr/>
              <p:nvPr/>
            </p:nvSpPr>
            <p:spPr>
              <a:xfrm>
                <a:off x="8399929" y="3200400"/>
                <a:ext cx="923365" cy="735101"/>
              </a:xfrm>
              <a:prstGeom prst="round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cotton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stripe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Long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AD2B2E-23DA-4B69-8FA2-DC7D9673FC6A}"/>
                </a:ext>
              </a:extLst>
            </p:cNvPr>
            <p:cNvSpPr txBox="1"/>
            <p:nvPr/>
          </p:nvSpPr>
          <p:spPr>
            <a:xfrm>
              <a:off x="9296030" y="3306340"/>
              <a:ext cx="14403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온도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10</a:t>
              </a:r>
              <a:r>
                <a:rPr lang="en-US" altLang="ko-KR" sz="1400" b="0" i="0" dirty="0">
                  <a:solidFill>
                    <a:schemeClr val="tx2">
                      <a:lumMod val="7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°C</a:t>
              </a:r>
              <a:endParaRPr lang="en-US" altLang="ko-KR" sz="1400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습도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:30%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0DD433-CE4C-4149-98B7-2E93C7A475AD}"/>
                </a:ext>
              </a:extLst>
            </p:cNvPr>
            <p:cNvSpPr txBox="1"/>
            <p:nvPr/>
          </p:nvSpPr>
          <p:spPr>
            <a:xfrm>
              <a:off x="2051487" y="3327368"/>
              <a:ext cx="14403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온도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15</a:t>
              </a:r>
              <a:r>
                <a:rPr lang="en-US" altLang="ko-KR" sz="1400" b="0" i="0" dirty="0">
                  <a:solidFill>
                    <a:schemeClr val="tx2">
                      <a:lumMod val="7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°C</a:t>
              </a:r>
              <a:endParaRPr lang="en-US" altLang="ko-KR" sz="1400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습도</a:t>
              </a:r>
              <a:r>
                <a:rPr lang="en-US" altLang="ko-KR" sz="1400" dirty="0">
                  <a:solidFill>
                    <a:schemeClr val="tx2">
                      <a:lumMod val="7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50%</a:t>
              </a:r>
              <a:endParaRPr lang="ko-KR" altLang="en-US" sz="1400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542B9C5-ACC6-4F7C-9402-2190DABA5A53}"/>
              </a:ext>
            </a:extLst>
          </p:cNvPr>
          <p:cNvSpPr txBox="1"/>
          <p:nvPr/>
        </p:nvSpPr>
        <p:spPr>
          <a:xfrm>
            <a:off x="4592660" y="1378096"/>
            <a:ext cx="2755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“Smart Closet”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E296FAD-12CC-42D8-A378-16356C113BB1}"/>
              </a:ext>
            </a:extLst>
          </p:cNvPr>
          <p:cNvCxnSpPr/>
          <p:nvPr/>
        </p:nvCxnSpPr>
        <p:spPr>
          <a:xfrm>
            <a:off x="4722648" y="1809229"/>
            <a:ext cx="2495214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259930-3915-4F15-B123-E63B7E61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907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ea typeface="야놀자 야체 B" panose="02020603020101020101" pitchFamily="18" charset="-127"/>
              </a:rPr>
              <a:t>한계점</a:t>
            </a:r>
            <a:endParaRPr lang="ko-KR" altLang="en-US" sz="6000" kern="0" dirty="0">
              <a:solidFill>
                <a:srgbClr val="00B0F0"/>
              </a:solidFill>
            </a:endParaRPr>
          </a:p>
        </p:txBody>
      </p:sp>
      <p:sp>
        <p:nvSpPr>
          <p:cNvPr id="6" name="양쪽 모서리가 둥근 사각형 2">
            <a:extLst>
              <a:ext uri="{FF2B5EF4-FFF2-40B4-BE49-F238E27FC236}">
                <a16:creationId xmlns:a16="http://schemas.microsoft.com/office/drawing/2014/main" id="{32B8292B-A2D1-44F7-9BBF-B212EC5F0488}"/>
              </a:ext>
            </a:extLst>
          </p:cNvPr>
          <p:cNvSpPr/>
          <p:nvPr/>
        </p:nvSpPr>
        <p:spPr>
          <a:xfrm rot="16200000">
            <a:off x="3407385" y="-1448565"/>
            <a:ext cx="5340191" cy="10556921"/>
          </a:xfrm>
          <a:prstGeom prst="round2SameRect">
            <a:avLst>
              <a:gd name="adj1" fmla="val 7868"/>
              <a:gd name="adj2" fmla="val 0"/>
            </a:avLst>
          </a:prstGeom>
          <a:pattFill prst="dot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7">
            <a:extLst>
              <a:ext uri="{FF2B5EF4-FFF2-40B4-BE49-F238E27FC236}">
                <a16:creationId xmlns:a16="http://schemas.microsoft.com/office/drawing/2014/main" id="{2EE7AE0C-B002-4CD6-A886-808E8DA0054A}"/>
              </a:ext>
            </a:extLst>
          </p:cNvPr>
          <p:cNvSpPr/>
          <p:nvPr/>
        </p:nvSpPr>
        <p:spPr>
          <a:xfrm>
            <a:off x="799020" y="235384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EC46108C-BC91-436C-8FA1-046C42406D99}"/>
              </a:ext>
            </a:extLst>
          </p:cNvPr>
          <p:cNvSpPr/>
          <p:nvPr/>
        </p:nvSpPr>
        <p:spPr>
          <a:xfrm flipH="1">
            <a:off x="11153964" y="325383"/>
            <a:ext cx="381976" cy="793627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CF0718-FE4F-4BE8-AB9D-F188D3276D73}"/>
              </a:ext>
            </a:extLst>
          </p:cNvPr>
          <p:cNvCxnSpPr/>
          <p:nvPr/>
        </p:nvCxnSpPr>
        <p:spPr>
          <a:xfrm flipV="1">
            <a:off x="979021" y="325384"/>
            <a:ext cx="10174943" cy="273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A587B5-D33C-465A-81E6-8CAB13FCCC37}"/>
              </a:ext>
            </a:extLst>
          </p:cNvPr>
          <p:cNvCxnSpPr>
            <a:stCxn id="11" idx="0"/>
          </p:cNvCxnSpPr>
          <p:nvPr/>
        </p:nvCxnSpPr>
        <p:spPr>
          <a:xfrm>
            <a:off x="1180996" y="1110045"/>
            <a:ext cx="9972967" cy="8966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761B5559-719A-4C9B-A198-CD56B0B0A580}"/>
              </a:ext>
            </a:extLst>
          </p:cNvPr>
          <p:cNvSpPr/>
          <p:nvPr/>
        </p:nvSpPr>
        <p:spPr>
          <a:xfrm>
            <a:off x="799020" y="1110045"/>
            <a:ext cx="381976" cy="5338434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1FC5F8-42A2-4D2D-9CCA-4995FC520DE4}"/>
              </a:ext>
            </a:extLst>
          </p:cNvPr>
          <p:cNvCxnSpPr>
            <a:endCxn id="14" idx="2"/>
          </p:cNvCxnSpPr>
          <p:nvPr/>
        </p:nvCxnSpPr>
        <p:spPr>
          <a:xfrm>
            <a:off x="1180996" y="6453230"/>
            <a:ext cx="10174943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모서리가 둥근 사각형 30">
            <a:extLst>
              <a:ext uri="{FF2B5EF4-FFF2-40B4-BE49-F238E27FC236}">
                <a16:creationId xmlns:a16="http://schemas.microsoft.com/office/drawing/2014/main" id="{41E6EF60-8B70-4796-9F0C-366BD1DF176E}"/>
              </a:ext>
            </a:extLst>
          </p:cNvPr>
          <p:cNvSpPr/>
          <p:nvPr/>
        </p:nvSpPr>
        <p:spPr>
          <a:xfrm>
            <a:off x="11355939" y="6363230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3E84C4-C3BB-4773-AF5C-867CA6DBCE58}"/>
              </a:ext>
            </a:extLst>
          </p:cNvPr>
          <p:cNvSpPr txBox="1"/>
          <p:nvPr/>
        </p:nvSpPr>
        <p:spPr>
          <a:xfrm>
            <a:off x="5970256" y="26797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6391E8-4552-4D51-9E02-ED407CA2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31A2657-78D4-41AF-9A3B-DD90A4FA2742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BA64ECD-60F3-4713-9376-CFBC8AF25A99}"/>
              </a:ext>
            </a:extLst>
          </p:cNvPr>
          <p:cNvSpPr/>
          <p:nvPr/>
        </p:nvSpPr>
        <p:spPr>
          <a:xfrm>
            <a:off x="1643449" y="2002121"/>
            <a:ext cx="9304637" cy="8866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혼합 소재인 경우 재질에 대한 정확한 분류가 어렵다</a:t>
            </a:r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2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EEC838F-6841-4621-9D20-3CAB06E80E14}"/>
              </a:ext>
            </a:extLst>
          </p:cNvPr>
          <p:cNvSpPr/>
          <p:nvPr/>
        </p:nvSpPr>
        <p:spPr>
          <a:xfrm>
            <a:off x="1616148" y="3264847"/>
            <a:ext cx="9304637" cy="8866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세탁 라벨이 있는 경우 굳이 </a:t>
            </a:r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detection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 필요가 없다</a:t>
            </a:r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2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B117A80-DF30-48F5-B94E-D4B6C9888036}"/>
              </a:ext>
            </a:extLst>
          </p:cNvPr>
          <p:cNvSpPr/>
          <p:nvPr/>
        </p:nvSpPr>
        <p:spPr>
          <a:xfrm>
            <a:off x="1616148" y="4551613"/>
            <a:ext cx="9304637" cy="8866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원단이 워낙 다양해 분류가 불확실하다</a:t>
            </a:r>
            <a:r>
              <a:rPr lang="en-US" altLang="ko-KR" sz="22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2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97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2DC4C6-F4DF-4C97-9DD6-C4DA66D9C0A0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ea typeface="야놀자 야체 B" panose="02020603020101020101" pitchFamily="18" charset="-127"/>
              </a:rPr>
              <a:t>참고문헌</a:t>
            </a:r>
            <a:endParaRPr lang="ko-KR" altLang="en-US" sz="6000" kern="0" dirty="0">
              <a:solidFill>
                <a:srgbClr val="00B0F0"/>
              </a:solidFill>
            </a:endParaRPr>
          </a:p>
        </p:txBody>
      </p:sp>
      <p:sp>
        <p:nvSpPr>
          <p:cNvPr id="6" name="양쪽 모서리가 둥근 사각형 2">
            <a:extLst>
              <a:ext uri="{FF2B5EF4-FFF2-40B4-BE49-F238E27FC236}">
                <a16:creationId xmlns:a16="http://schemas.microsoft.com/office/drawing/2014/main" id="{32B8292B-A2D1-44F7-9BBF-B212EC5F0488}"/>
              </a:ext>
            </a:extLst>
          </p:cNvPr>
          <p:cNvSpPr/>
          <p:nvPr/>
        </p:nvSpPr>
        <p:spPr>
          <a:xfrm rot="16200000">
            <a:off x="3407385" y="-1448565"/>
            <a:ext cx="5340191" cy="10556921"/>
          </a:xfrm>
          <a:prstGeom prst="round2SameRect">
            <a:avLst>
              <a:gd name="adj1" fmla="val 7868"/>
              <a:gd name="adj2" fmla="val 0"/>
            </a:avLst>
          </a:prstGeom>
          <a:pattFill prst="dot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양쪽 모서리가 둥근 사각형 7">
            <a:extLst>
              <a:ext uri="{FF2B5EF4-FFF2-40B4-BE49-F238E27FC236}">
                <a16:creationId xmlns:a16="http://schemas.microsoft.com/office/drawing/2014/main" id="{2EE7AE0C-B002-4CD6-A886-808E8DA0054A}"/>
              </a:ext>
            </a:extLst>
          </p:cNvPr>
          <p:cNvSpPr/>
          <p:nvPr/>
        </p:nvSpPr>
        <p:spPr>
          <a:xfrm>
            <a:off x="799020" y="235384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EC46108C-BC91-436C-8FA1-046C42406D99}"/>
              </a:ext>
            </a:extLst>
          </p:cNvPr>
          <p:cNvSpPr/>
          <p:nvPr/>
        </p:nvSpPr>
        <p:spPr>
          <a:xfrm flipH="1">
            <a:off x="11153964" y="325383"/>
            <a:ext cx="381976" cy="793627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CF0718-FE4F-4BE8-AB9D-F188D3276D73}"/>
              </a:ext>
            </a:extLst>
          </p:cNvPr>
          <p:cNvCxnSpPr/>
          <p:nvPr/>
        </p:nvCxnSpPr>
        <p:spPr>
          <a:xfrm flipV="1">
            <a:off x="979021" y="325384"/>
            <a:ext cx="10174943" cy="273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A587B5-D33C-465A-81E6-8CAB13FCCC37}"/>
              </a:ext>
            </a:extLst>
          </p:cNvPr>
          <p:cNvCxnSpPr>
            <a:stCxn id="11" idx="0"/>
          </p:cNvCxnSpPr>
          <p:nvPr/>
        </p:nvCxnSpPr>
        <p:spPr>
          <a:xfrm>
            <a:off x="1180996" y="1110045"/>
            <a:ext cx="9972967" cy="8966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761B5559-719A-4C9B-A198-CD56B0B0A580}"/>
              </a:ext>
            </a:extLst>
          </p:cNvPr>
          <p:cNvSpPr/>
          <p:nvPr/>
        </p:nvSpPr>
        <p:spPr>
          <a:xfrm>
            <a:off x="799020" y="1110045"/>
            <a:ext cx="381976" cy="5338434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1FC5F8-42A2-4D2D-9CCA-4995FC520DE4}"/>
              </a:ext>
            </a:extLst>
          </p:cNvPr>
          <p:cNvCxnSpPr>
            <a:endCxn id="14" idx="2"/>
          </p:cNvCxnSpPr>
          <p:nvPr/>
        </p:nvCxnSpPr>
        <p:spPr>
          <a:xfrm>
            <a:off x="1180996" y="6453230"/>
            <a:ext cx="10174943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모서리가 둥근 사각형 30">
            <a:extLst>
              <a:ext uri="{FF2B5EF4-FFF2-40B4-BE49-F238E27FC236}">
                <a16:creationId xmlns:a16="http://schemas.microsoft.com/office/drawing/2014/main" id="{41E6EF60-8B70-4796-9F0C-366BD1DF176E}"/>
              </a:ext>
            </a:extLst>
          </p:cNvPr>
          <p:cNvSpPr/>
          <p:nvPr/>
        </p:nvSpPr>
        <p:spPr>
          <a:xfrm>
            <a:off x="11355939" y="6363230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3E84C4-C3BB-4773-AF5C-867CA6DBCE58}"/>
              </a:ext>
            </a:extLst>
          </p:cNvPr>
          <p:cNvSpPr txBox="1"/>
          <p:nvPr/>
        </p:nvSpPr>
        <p:spPr>
          <a:xfrm>
            <a:off x="5970256" y="25067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6391E8-4552-4D51-9E02-ED407CA2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31A2657-78D4-41AF-9A3B-DD90A4FA2742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1DFD3-284A-450E-A931-A78E83583F5A}"/>
              </a:ext>
            </a:extLst>
          </p:cNvPr>
          <p:cNvSpPr txBox="1"/>
          <p:nvPr/>
        </p:nvSpPr>
        <p:spPr>
          <a:xfrm>
            <a:off x="956629" y="1764439"/>
            <a:ext cx="1021198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M.Hadi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Kiapour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Xufeng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Han,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. . Tamara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L.Berg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(2015). Where to buy It: Matching Street Clothing Photos in Online Shops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M.Hadi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Kiapour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Kota Yamaguchi, . . . Tamara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L.Berg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(2014). 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Hipster Wars: Discovering Elements of Fashion Styles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0" i="0" u="none" strike="noStrike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4"/>
              </a:rPr>
              <a:t>Tong He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 </a:t>
            </a:r>
            <a:r>
              <a:rPr lang="en-US" altLang="ko-KR" sz="2000" b="0" i="0" u="none" strike="noStrike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5"/>
              </a:rPr>
              <a:t>Yang Hu</a:t>
            </a:r>
            <a:r>
              <a:rPr lang="en-US" altLang="ko-KR" sz="2000" b="0" i="0" u="none" strike="noStrike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(2018).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FashionNet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Personalized Outfit Recommendation with Deep Neural Network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https://github.com/PlabanM1/FashionNet/blob/master/FashionNet.ipynb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https://biz.chosun.com/site/data/html_dir/2020/03/12/2020031201161.html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https://m.etnews.com/20190708000311?obj=Tzo4OiJzdGRDbGFzcyI6Mjp7czo3OiJyZWZlcmVyIjtOO3M6NzoiZm9yd2FyZCI7czoxMzoid2ViIHRvIG1vYmlsZSI7fQ%3D%3D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http://www.irobotnews.com/news/articleView.html?idxno=19177</a:t>
            </a:r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https://www.kaggle.com/paramaggarwal/fashion-product-images-dataset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47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7">
            <a:extLst>
              <a:ext uri="{FF2B5EF4-FFF2-40B4-BE49-F238E27FC236}">
                <a16:creationId xmlns:a16="http://schemas.microsoft.com/office/drawing/2014/main" id="{2EE7AE0C-B002-4CD6-A886-808E8DA0054A}"/>
              </a:ext>
            </a:extLst>
          </p:cNvPr>
          <p:cNvSpPr/>
          <p:nvPr/>
        </p:nvSpPr>
        <p:spPr>
          <a:xfrm>
            <a:off x="799020" y="235384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EC46108C-BC91-436C-8FA1-046C42406D99}"/>
              </a:ext>
            </a:extLst>
          </p:cNvPr>
          <p:cNvSpPr/>
          <p:nvPr/>
        </p:nvSpPr>
        <p:spPr>
          <a:xfrm flipH="1">
            <a:off x="11153964" y="325383"/>
            <a:ext cx="381976" cy="793627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CF0718-FE4F-4BE8-AB9D-F188D3276D73}"/>
              </a:ext>
            </a:extLst>
          </p:cNvPr>
          <p:cNvCxnSpPr/>
          <p:nvPr/>
        </p:nvCxnSpPr>
        <p:spPr>
          <a:xfrm flipV="1">
            <a:off x="979021" y="325384"/>
            <a:ext cx="10174943" cy="273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A587B5-D33C-465A-81E6-8CAB13FCCC37}"/>
              </a:ext>
            </a:extLst>
          </p:cNvPr>
          <p:cNvCxnSpPr>
            <a:stCxn id="11" idx="0"/>
          </p:cNvCxnSpPr>
          <p:nvPr/>
        </p:nvCxnSpPr>
        <p:spPr>
          <a:xfrm>
            <a:off x="1180996" y="1110045"/>
            <a:ext cx="9972967" cy="8966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761B5559-719A-4C9B-A198-CD56B0B0A580}"/>
              </a:ext>
            </a:extLst>
          </p:cNvPr>
          <p:cNvSpPr/>
          <p:nvPr/>
        </p:nvSpPr>
        <p:spPr>
          <a:xfrm>
            <a:off x="799020" y="1110045"/>
            <a:ext cx="381976" cy="5338434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1FC5F8-42A2-4D2D-9CCA-4995FC520DE4}"/>
              </a:ext>
            </a:extLst>
          </p:cNvPr>
          <p:cNvCxnSpPr>
            <a:endCxn id="14" idx="2"/>
          </p:cNvCxnSpPr>
          <p:nvPr/>
        </p:nvCxnSpPr>
        <p:spPr>
          <a:xfrm>
            <a:off x="1180996" y="6453230"/>
            <a:ext cx="10174943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모서리가 둥근 사각형 30">
            <a:extLst>
              <a:ext uri="{FF2B5EF4-FFF2-40B4-BE49-F238E27FC236}">
                <a16:creationId xmlns:a16="http://schemas.microsoft.com/office/drawing/2014/main" id="{41E6EF60-8B70-4796-9F0C-366BD1DF176E}"/>
              </a:ext>
            </a:extLst>
          </p:cNvPr>
          <p:cNvSpPr/>
          <p:nvPr/>
        </p:nvSpPr>
        <p:spPr>
          <a:xfrm>
            <a:off x="11355939" y="6363230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3E84C4-C3BB-4773-AF5C-867CA6DBCE58}"/>
              </a:ext>
            </a:extLst>
          </p:cNvPr>
          <p:cNvSpPr txBox="1"/>
          <p:nvPr/>
        </p:nvSpPr>
        <p:spPr>
          <a:xfrm>
            <a:off x="5970256" y="25067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42B9C5-ACC6-4F7C-9402-2190DABA5A53}"/>
              </a:ext>
            </a:extLst>
          </p:cNvPr>
          <p:cNvSpPr txBox="1"/>
          <p:nvPr/>
        </p:nvSpPr>
        <p:spPr>
          <a:xfrm>
            <a:off x="2518305" y="2497976"/>
            <a:ext cx="75003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Q&amp;A</a:t>
            </a:r>
            <a:endParaRPr lang="ko-KR" altLang="en-US" sz="115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6391E8-4552-4D51-9E02-ED407CA2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31A2657-78D4-41AF-9A3B-DD90A4FA2742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41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F4C406-5C53-4326-9616-4E94A0350B27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소개</a:t>
            </a:r>
            <a:endParaRPr lang="ko-KR" altLang="en-US" sz="60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1C86D4-C8F0-4E85-ABDA-861EA0C4BEA9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48" name="양쪽 모서리가 둥근 사각형 2">
              <a:extLst>
                <a:ext uri="{FF2B5EF4-FFF2-40B4-BE49-F238E27FC236}">
                  <a16:creationId xmlns:a16="http://schemas.microsoft.com/office/drawing/2014/main" id="{ADA21D5B-31CB-4C24-8A31-C1012E88D025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양쪽 모서리가 둥근 사각형 7">
              <a:extLst>
                <a:ext uri="{FF2B5EF4-FFF2-40B4-BE49-F238E27FC236}">
                  <a16:creationId xmlns:a16="http://schemas.microsoft.com/office/drawing/2014/main" id="{67C49A94-8023-4051-B143-5B895E08565D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왼쪽 대괄호 49">
              <a:extLst>
                <a:ext uri="{FF2B5EF4-FFF2-40B4-BE49-F238E27FC236}">
                  <a16:creationId xmlns:a16="http://schemas.microsoft.com/office/drawing/2014/main" id="{CD0383B5-3083-4066-8429-E980460182C4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FEB9594-8DAA-4EBF-97BA-92321045E468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26847C8-07D6-45A6-BC86-21D513C8EE2B}"/>
                </a:ext>
              </a:extLst>
            </p:cNvPr>
            <p:cNvCxnSpPr>
              <a:stCxn id="53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777F492C-1EE8-469C-A2A4-01131CA45E6C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D27B0A-17E3-4BBE-98A4-210860A8139F}"/>
                </a:ext>
              </a:extLst>
            </p:cNvPr>
            <p:cNvCxnSpPr>
              <a:endCxn id="56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양쪽 모서리가 둥근 사각형 30">
              <a:extLst>
                <a:ext uri="{FF2B5EF4-FFF2-40B4-BE49-F238E27FC236}">
                  <a16:creationId xmlns:a16="http://schemas.microsoft.com/office/drawing/2014/main" id="{18E5778B-9203-488C-A4C5-2E2BEA79E4EF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570E3A-B933-4E6F-84C9-A768B7B5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1" name="그림 10" descr="테이블, 사람, 실내, 창문이(가) 표시된 사진&#10;&#10;자동 생성된 설명">
            <a:extLst>
              <a:ext uri="{FF2B5EF4-FFF2-40B4-BE49-F238E27FC236}">
                <a16:creationId xmlns:a16="http://schemas.microsoft.com/office/drawing/2014/main" id="{A8CD0559-4A8F-46CC-B535-5F4E117B6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94" y="1270557"/>
            <a:ext cx="4445268" cy="2055414"/>
          </a:xfrm>
          <a:prstGeom prst="rect">
            <a:avLst/>
          </a:prstGeom>
        </p:spPr>
      </p:pic>
      <p:pic>
        <p:nvPicPr>
          <p:cNvPr id="7" name="그림 6" descr="실외, 물, 보트, 사람들이(가) 표시된 사진&#10;&#10;자동 생성된 설명">
            <a:extLst>
              <a:ext uri="{FF2B5EF4-FFF2-40B4-BE49-F238E27FC236}">
                <a16:creationId xmlns:a16="http://schemas.microsoft.com/office/drawing/2014/main" id="{88442CDB-59D9-445F-8C14-257E1395E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07" y="2676669"/>
            <a:ext cx="3330374" cy="3330374"/>
          </a:xfrm>
          <a:prstGeom prst="rect">
            <a:avLst/>
          </a:prstGeom>
        </p:spPr>
      </p:pic>
      <p:pic>
        <p:nvPicPr>
          <p:cNvPr id="5" name="그림 4" descr="남자, 젊은, 서있는, 쥐고있는이(가) 표시된 사진&#10;&#10;자동 생성된 설명">
            <a:extLst>
              <a:ext uri="{FF2B5EF4-FFF2-40B4-BE49-F238E27FC236}">
                <a16:creationId xmlns:a16="http://schemas.microsoft.com/office/drawing/2014/main" id="{FFC98F01-CCEB-4B17-BCDA-C2EF6A758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15" y="3820474"/>
            <a:ext cx="4448432" cy="2055414"/>
          </a:xfrm>
          <a:prstGeom prst="rect">
            <a:avLst/>
          </a:prstGeom>
        </p:spPr>
      </p:pic>
      <p:pic>
        <p:nvPicPr>
          <p:cNvPr id="13" name="그림 12" descr="실외, 사람, 건물, 남자이(가) 표시된 사진&#10;&#10;자동 생성된 설명">
            <a:extLst>
              <a:ext uri="{FF2B5EF4-FFF2-40B4-BE49-F238E27FC236}">
                <a16:creationId xmlns:a16="http://schemas.microsoft.com/office/drawing/2014/main" id="{2D9A00EB-4465-4263-B51A-F23CFA0A2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1672" y="1710314"/>
            <a:ext cx="3518058" cy="2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67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7">
            <a:extLst>
              <a:ext uri="{FF2B5EF4-FFF2-40B4-BE49-F238E27FC236}">
                <a16:creationId xmlns:a16="http://schemas.microsoft.com/office/drawing/2014/main" id="{2EE7AE0C-B002-4CD6-A886-808E8DA0054A}"/>
              </a:ext>
            </a:extLst>
          </p:cNvPr>
          <p:cNvSpPr/>
          <p:nvPr/>
        </p:nvSpPr>
        <p:spPr>
          <a:xfrm>
            <a:off x="799020" y="235384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대괄호 7">
            <a:extLst>
              <a:ext uri="{FF2B5EF4-FFF2-40B4-BE49-F238E27FC236}">
                <a16:creationId xmlns:a16="http://schemas.microsoft.com/office/drawing/2014/main" id="{EC46108C-BC91-436C-8FA1-046C42406D99}"/>
              </a:ext>
            </a:extLst>
          </p:cNvPr>
          <p:cNvSpPr/>
          <p:nvPr/>
        </p:nvSpPr>
        <p:spPr>
          <a:xfrm flipH="1">
            <a:off x="11153964" y="325383"/>
            <a:ext cx="381976" cy="793627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CF0718-FE4F-4BE8-AB9D-F188D3276D73}"/>
              </a:ext>
            </a:extLst>
          </p:cNvPr>
          <p:cNvCxnSpPr/>
          <p:nvPr/>
        </p:nvCxnSpPr>
        <p:spPr>
          <a:xfrm flipV="1">
            <a:off x="979021" y="325384"/>
            <a:ext cx="10174943" cy="273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A587B5-D33C-465A-81E6-8CAB13FCCC37}"/>
              </a:ext>
            </a:extLst>
          </p:cNvPr>
          <p:cNvCxnSpPr>
            <a:stCxn id="11" idx="0"/>
          </p:cNvCxnSpPr>
          <p:nvPr/>
        </p:nvCxnSpPr>
        <p:spPr>
          <a:xfrm>
            <a:off x="1180996" y="1110045"/>
            <a:ext cx="9972967" cy="8966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761B5559-719A-4C9B-A198-CD56B0B0A580}"/>
              </a:ext>
            </a:extLst>
          </p:cNvPr>
          <p:cNvSpPr/>
          <p:nvPr/>
        </p:nvSpPr>
        <p:spPr>
          <a:xfrm>
            <a:off x="799020" y="1110045"/>
            <a:ext cx="381976" cy="5338434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1FC5F8-42A2-4D2D-9CCA-4995FC520DE4}"/>
              </a:ext>
            </a:extLst>
          </p:cNvPr>
          <p:cNvCxnSpPr>
            <a:endCxn id="14" idx="2"/>
          </p:cNvCxnSpPr>
          <p:nvPr/>
        </p:nvCxnSpPr>
        <p:spPr>
          <a:xfrm>
            <a:off x="1180996" y="6453230"/>
            <a:ext cx="10174943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모서리가 둥근 사각형 30">
            <a:extLst>
              <a:ext uri="{FF2B5EF4-FFF2-40B4-BE49-F238E27FC236}">
                <a16:creationId xmlns:a16="http://schemas.microsoft.com/office/drawing/2014/main" id="{41E6EF60-8B70-4796-9F0C-366BD1DF176E}"/>
              </a:ext>
            </a:extLst>
          </p:cNvPr>
          <p:cNvSpPr/>
          <p:nvPr/>
        </p:nvSpPr>
        <p:spPr>
          <a:xfrm>
            <a:off x="11355939" y="6363230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3E84C4-C3BB-4773-AF5C-867CA6DBCE58}"/>
              </a:ext>
            </a:extLst>
          </p:cNvPr>
          <p:cNvSpPr txBox="1"/>
          <p:nvPr/>
        </p:nvSpPr>
        <p:spPr>
          <a:xfrm>
            <a:off x="5970256" y="25067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42B9C5-ACC6-4F7C-9402-2190DABA5A53}"/>
              </a:ext>
            </a:extLst>
          </p:cNvPr>
          <p:cNvSpPr txBox="1"/>
          <p:nvPr/>
        </p:nvSpPr>
        <p:spPr>
          <a:xfrm>
            <a:off x="2518305" y="2497976"/>
            <a:ext cx="75003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6391E8-4552-4D51-9E02-ED407CA2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31A2657-78D4-41AF-9A3B-DD90A4FA2742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59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6605E8-85EA-4B27-89CC-6D83AED3DA40}"/>
              </a:ext>
            </a:extLst>
          </p:cNvPr>
          <p:cNvSpPr/>
          <p:nvPr/>
        </p:nvSpPr>
        <p:spPr>
          <a:xfrm>
            <a:off x="1180996" y="832905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 </a:t>
            </a:r>
            <a:r>
              <a:rPr lang="en-US" altLang="ko-KR" sz="1600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table of contents</a:t>
            </a:r>
            <a:endParaRPr lang="ko-KR" altLang="en-US" sz="60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E91B418-77D8-4151-8166-9BF25F66C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51986"/>
              </p:ext>
            </p:extLst>
          </p:nvPr>
        </p:nvGraphicFramePr>
        <p:xfrm>
          <a:off x="1315126" y="1915015"/>
          <a:ext cx="9659476" cy="302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8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rgbClr val="00B0F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01</a:t>
                      </a:r>
                      <a:endParaRPr lang="ko-KR" altLang="en-US" sz="2400" b="0" dirty="0">
                        <a:solidFill>
                          <a:srgbClr val="00B0F0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0" dirty="0">
                          <a:solidFill>
                            <a:srgbClr val="00B0F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rgbClr val="00B0F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02</a:t>
                      </a:r>
                      <a:endParaRPr lang="ko-KR" altLang="en-US" sz="2400" b="0" dirty="0">
                        <a:solidFill>
                          <a:srgbClr val="00B0F0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0" dirty="0">
                          <a:solidFill>
                            <a:srgbClr val="00B0F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rgbClr val="00B0F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03</a:t>
                      </a:r>
                      <a:endParaRPr lang="ko-KR" altLang="en-US" sz="2400" b="0" dirty="0">
                        <a:solidFill>
                          <a:srgbClr val="00B0F0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0" dirty="0">
                          <a:solidFill>
                            <a:srgbClr val="00B0F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데이터 분석 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rgbClr val="00B0F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04</a:t>
                      </a:r>
                      <a:endParaRPr lang="ko-KR" altLang="en-US" sz="2400" b="0" dirty="0">
                        <a:solidFill>
                          <a:srgbClr val="00B0F0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0" dirty="0">
                          <a:solidFill>
                            <a:srgbClr val="00B0F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기대효과 및 향후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0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rgbClr val="00B0F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05</a:t>
                      </a:r>
                      <a:endParaRPr lang="ko-KR" altLang="en-US" sz="2400" b="0" dirty="0">
                        <a:solidFill>
                          <a:srgbClr val="00B0F0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0" dirty="0">
                          <a:solidFill>
                            <a:srgbClr val="00B0F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한계점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양쪽 모서리가 둥근 사각형 7">
            <a:extLst>
              <a:ext uri="{FF2B5EF4-FFF2-40B4-BE49-F238E27FC236}">
                <a16:creationId xmlns:a16="http://schemas.microsoft.com/office/drawing/2014/main" id="{A07AE6A6-147E-4C53-A5C8-04B041982A72}"/>
              </a:ext>
            </a:extLst>
          </p:cNvPr>
          <p:cNvSpPr/>
          <p:nvPr/>
        </p:nvSpPr>
        <p:spPr>
          <a:xfrm>
            <a:off x="799020" y="667419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대괄호 8">
            <a:extLst>
              <a:ext uri="{FF2B5EF4-FFF2-40B4-BE49-F238E27FC236}">
                <a16:creationId xmlns:a16="http://schemas.microsoft.com/office/drawing/2014/main" id="{A96855C1-309B-442E-9D15-58BD49A0C6EB}"/>
              </a:ext>
            </a:extLst>
          </p:cNvPr>
          <p:cNvSpPr/>
          <p:nvPr/>
        </p:nvSpPr>
        <p:spPr>
          <a:xfrm flipH="1">
            <a:off x="11153964" y="757418"/>
            <a:ext cx="381976" cy="793627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136967-ADCA-41CD-85AA-831761623D04}"/>
              </a:ext>
            </a:extLst>
          </p:cNvPr>
          <p:cNvCxnSpPr/>
          <p:nvPr/>
        </p:nvCxnSpPr>
        <p:spPr>
          <a:xfrm flipV="1">
            <a:off x="979021" y="757419"/>
            <a:ext cx="10174943" cy="2739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4D5681D-F489-49BE-AA2D-2B9A83C3AF5E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1135765" y="1542079"/>
            <a:ext cx="10018198" cy="8967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왼쪽 대괄호 11">
            <a:extLst>
              <a:ext uri="{FF2B5EF4-FFF2-40B4-BE49-F238E27FC236}">
                <a16:creationId xmlns:a16="http://schemas.microsoft.com/office/drawing/2014/main" id="{11C93F84-4211-4D2F-AF9A-68C57FAC4A3B}"/>
              </a:ext>
            </a:extLst>
          </p:cNvPr>
          <p:cNvSpPr/>
          <p:nvPr/>
        </p:nvSpPr>
        <p:spPr>
          <a:xfrm>
            <a:off x="799020" y="1542079"/>
            <a:ext cx="336745" cy="3998639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4CE390B4-2BC4-4577-954D-1536A5924DDD}"/>
              </a:ext>
            </a:extLst>
          </p:cNvPr>
          <p:cNvSpPr/>
          <p:nvPr/>
        </p:nvSpPr>
        <p:spPr>
          <a:xfrm flipH="1">
            <a:off x="11140901" y="5541227"/>
            <a:ext cx="381976" cy="787400"/>
          </a:xfrm>
          <a:prstGeom prst="leftBracket">
            <a:avLst>
              <a:gd name="adj" fmla="val 103069"/>
            </a:avLst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D722A7-C4EE-42F1-9F76-2C87396C06AA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135765" y="5540718"/>
            <a:ext cx="10018199" cy="3488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30">
            <a:extLst>
              <a:ext uri="{FF2B5EF4-FFF2-40B4-BE49-F238E27FC236}">
                <a16:creationId xmlns:a16="http://schemas.microsoft.com/office/drawing/2014/main" id="{74805164-889D-4986-9803-083620FAFFE1}"/>
              </a:ext>
            </a:extLst>
          </p:cNvPr>
          <p:cNvSpPr/>
          <p:nvPr/>
        </p:nvSpPr>
        <p:spPr>
          <a:xfrm>
            <a:off x="10973963" y="6223732"/>
            <a:ext cx="180000" cy="180000"/>
          </a:xfrm>
          <a:prstGeom prst="round2SameRect">
            <a:avLst>
              <a:gd name="adj1" fmla="val 48836"/>
              <a:gd name="adj2" fmla="val 50000"/>
            </a:avLst>
          </a:prstGeom>
          <a:solidFill>
            <a:schemeClr val="bg1"/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33BDB4-2117-4DE3-BBFA-156F57EF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302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F4C406-5C53-4326-9616-4E94A0350B27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 배경</a:t>
            </a:r>
            <a:endParaRPr lang="ko-KR" altLang="en-US" sz="60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1C86D4-C8F0-4E85-ABDA-861EA0C4BEA9}"/>
              </a:ext>
            </a:extLst>
          </p:cNvPr>
          <p:cNvGrpSpPr/>
          <p:nvPr/>
        </p:nvGrpSpPr>
        <p:grpSpPr>
          <a:xfrm>
            <a:off x="799019" y="212525"/>
            <a:ext cx="10736921" cy="6307846"/>
            <a:chOff x="799019" y="235385"/>
            <a:chExt cx="10736921" cy="6307846"/>
          </a:xfrm>
        </p:grpSpPr>
        <p:sp>
          <p:nvSpPr>
            <p:cNvPr id="48" name="양쪽 모서리가 둥근 사각형 2">
              <a:extLst>
                <a:ext uri="{FF2B5EF4-FFF2-40B4-BE49-F238E27FC236}">
                  <a16:creationId xmlns:a16="http://schemas.microsoft.com/office/drawing/2014/main" id="{ADA21D5B-31CB-4C24-8A31-C1012E88D025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양쪽 모서리가 둥근 사각형 7">
              <a:extLst>
                <a:ext uri="{FF2B5EF4-FFF2-40B4-BE49-F238E27FC236}">
                  <a16:creationId xmlns:a16="http://schemas.microsoft.com/office/drawing/2014/main" id="{67C49A94-8023-4051-B143-5B895E08565D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왼쪽 대괄호 49">
              <a:extLst>
                <a:ext uri="{FF2B5EF4-FFF2-40B4-BE49-F238E27FC236}">
                  <a16:creationId xmlns:a16="http://schemas.microsoft.com/office/drawing/2014/main" id="{CD0383B5-3083-4066-8429-E980460182C4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FEB9594-8DAA-4EBF-97BA-92321045E468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26847C8-07D6-45A6-BC86-21D513C8EE2B}"/>
                </a:ext>
              </a:extLst>
            </p:cNvPr>
            <p:cNvCxnSpPr>
              <a:stCxn id="53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777F492C-1EE8-469C-A2A4-01131CA45E6C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D27B0A-17E3-4BBE-98A4-210860A8139F}"/>
                </a:ext>
              </a:extLst>
            </p:cNvPr>
            <p:cNvCxnSpPr>
              <a:endCxn id="56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양쪽 모서리가 둥근 사각형 30">
              <a:extLst>
                <a:ext uri="{FF2B5EF4-FFF2-40B4-BE49-F238E27FC236}">
                  <a16:creationId xmlns:a16="http://schemas.microsoft.com/office/drawing/2014/main" id="{18E5778B-9203-488C-A4C5-2E2BEA79E4EF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570E3A-B933-4E6F-84C9-A768B7B5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 descr="실내, 기기, 드라이어, 보는이(가) 표시된 사진&#10;&#10;자동 생성된 설명">
            <a:extLst>
              <a:ext uri="{FF2B5EF4-FFF2-40B4-BE49-F238E27FC236}">
                <a16:creationId xmlns:a16="http://schemas.microsoft.com/office/drawing/2014/main" id="{707A4E16-8FD5-4E8B-9956-C2C67879D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77" y="2294112"/>
            <a:ext cx="2020256" cy="3476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2E2605-3089-4F69-9FEC-E9D4CB1A8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78" y="1432735"/>
            <a:ext cx="5168046" cy="572898"/>
          </a:xfrm>
          <a:prstGeom prst="rect">
            <a:avLst/>
          </a:prstGeom>
        </p:spPr>
      </p:pic>
      <p:pic>
        <p:nvPicPr>
          <p:cNvPr id="9" name="그림 8" descr="실내, 캐비닛, 주방, 냉장고이(가) 표시된 사진&#10;&#10;자동 생성된 설명">
            <a:extLst>
              <a:ext uri="{FF2B5EF4-FFF2-40B4-BE49-F238E27FC236}">
                <a16:creationId xmlns:a16="http://schemas.microsoft.com/office/drawing/2014/main" id="{B59E6A17-5B1E-477E-9336-A4D45A2BC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93" y="2919055"/>
            <a:ext cx="1650051" cy="3226445"/>
          </a:xfrm>
          <a:prstGeom prst="rect">
            <a:avLst/>
          </a:prstGeom>
        </p:spPr>
      </p:pic>
      <p:pic>
        <p:nvPicPr>
          <p:cNvPr id="11" name="그림 10" descr="실내, 사람, 모니터, 사진이(가) 표시된 사진&#10;&#10;자동 생성된 설명">
            <a:extLst>
              <a:ext uri="{FF2B5EF4-FFF2-40B4-BE49-F238E27FC236}">
                <a16:creationId xmlns:a16="http://schemas.microsoft.com/office/drawing/2014/main" id="{F9EDD2B4-5C18-490D-961D-78342467D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15" y="3162650"/>
            <a:ext cx="3576979" cy="24930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977BFC-F8F9-430D-B5AF-4EBE861240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414" y="2021612"/>
            <a:ext cx="5415413" cy="7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7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F4C406-5C53-4326-9616-4E94A0350B27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로드맵</a:t>
            </a:r>
            <a:endParaRPr lang="ko-KR" altLang="en-US" sz="60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1C86D4-C8F0-4E85-ABDA-861EA0C4BEA9}"/>
              </a:ext>
            </a:extLst>
          </p:cNvPr>
          <p:cNvGrpSpPr/>
          <p:nvPr/>
        </p:nvGrpSpPr>
        <p:grpSpPr>
          <a:xfrm>
            <a:off x="838200" y="231066"/>
            <a:ext cx="10736921" cy="6307846"/>
            <a:chOff x="799019" y="235385"/>
            <a:chExt cx="10736921" cy="6307846"/>
          </a:xfrm>
        </p:grpSpPr>
        <p:sp>
          <p:nvSpPr>
            <p:cNvPr id="48" name="양쪽 모서리가 둥근 사각형 2">
              <a:extLst>
                <a:ext uri="{FF2B5EF4-FFF2-40B4-BE49-F238E27FC236}">
                  <a16:creationId xmlns:a16="http://schemas.microsoft.com/office/drawing/2014/main" id="{ADA21D5B-31CB-4C24-8A31-C1012E88D025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양쪽 모서리가 둥근 사각형 7">
              <a:extLst>
                <a:ext uri="{FF2B5EF4-FFF2-40B4-BE49-F238E27FC236}">
                  <a16:creationId xmlns:a16="http://schemas.microsoft.com/office/drawing/2014/main" id="{67C49A94-8023-4051-B143-5B895E08565D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왼쪽 대괄호 49">
              <a:extLst>
                <a:ext uri="{FF2B5EF4-FFF2-40B4-BE49-F238E27FC236}">
                  <a16:creationId xmlns:a16="http://schemas.microsoft.com/office/drawing/2014/main" id="{CD0383B5-3083-4066-8429-E980460182C4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FEB9594-8DAA-4EBF-97BA-92321045E468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26847C8-07D6-45A6-BC86-21D513C8EE2B}"/>
                </a:ext>
              </a:extLst>
            </p:cNvPr>
            <p:cNvCxnSpPr>
              <a:stCxn id="53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777F492C-1EE8-469C-A2A4-01131CA45E6C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D27B0A-17E3-4BBE-98A4-210860A8139F}"/>
                </a:ext>
              </a:extLst>
            </p:cNvPr>
            <p:cNvCxnSpPr>
              <a:endCxn id="56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양쪽 모서리가 둥근 사각형 30">
              <a:extLst>
                <a:ext uri="{FF2B5EF4-FFF2-40B4-BE49-F238E27FC236}">
                  <a16:creationId xmlns:a16="http://schemas.microsoft.com/office/drawing/2014/main" id="{18E5778B-9203-488C-A4C5-2E2BEA79E4EF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570E3A-B933-4E6F-84C9-A768B7B5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FFD33E39-9A50-4D55-AA60-58B3F2A9B2EE}"/>
              </a:ext>
            </a:extLst>
          </p:cNvPr>
          <p:cNvSpPr/>
          <p:nvPr/>
        </p:nvSpPr>
        <p:spPr>
          <a:xfrm>
            <a:off x="1821116" y="1195552"/>
            <a:ext cx="3243072" cy="1389888"/>
          </a:xfrm>
          <a:prstGeom prst="chevron">
            <a:avLst/>
          </a:prstGeom>
          <a:solidFill>
            <a:srgbClr val="75AD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브레인</a:t>
            </a:r>
            <a:endParaRPr lang="en-US" altLang="ko-KR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200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스토밍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FCCA3362-E42A-488B-AF94-4B6AAAA1E088}"/>
              </a:ext>
            </a:extLst>
          </p:cNvPr>
          <p:cNvSpPr/>
          <p:nvPr/>
        </p:nvSpPr>
        <p:spPr>
          <a:xfrm>
            <a:off x="4444956" y="1194692"/>
            <a:ext cx="3243072" cy="1389888"/>
          </a:xfrm>
          <a:prstGeom prst="chevron">
            <a:avLst/>
          </a:prstGeom>
          <a:solidFill>
            <a:srgbClr val="75AD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 선정</a:t>
            </a:r>
            <a:endParaRPr lang="en-US" altLang="ko-KR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</a:t>
            </a:r>
            <a:endParaRPr lang="en-US" altLang="ko-KR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구체화</a:t>
            </a: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D11986F1-6963-4619-AF24-AFB50E5B495D}"/>
              </a:ext>
            </a:extLst>
          </p:cNvPr>
          <p:cNvSpPr/>
          <p:nvPr/>
        </p:nvSpPr>
        <p:spPr>
          <a:xfrm>
            <a:off x="7068796" y="1199443"/>
            <a:ext cx="3243072" cy="1389888"/>
          </a:xfrm>
          <a:prstGeom prst="chevron">
            <a:avLst>
              <a:gd name="adj" fmla="val 50877"/>
            </a:avLst>
          </a:prstGeom>
          <a:solidFill>
            <a:srgbClr val="75AD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0290CC9B-B6C1-43AA-9AB0-DDD3593760B8}"/>
              </a:ext>
            </a:extLst>
          </p:cNvPr>
          <p:cNvSpPr/>
          <p:nvPr/>
        </p:nvSpPr>
        <p:spPr>
          <a:xfrm>
            <a:off x="5651969" y="4988457"/>
            <a:ext cx="2613693" cy="1389888"/>
          </a:xfrm>
          <a:prstGeom prst="chevron">
            <a:avLst/>
          </a:prstGeom>
          <a:solidFill>
            <a:srgbClr val="75AD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시각화</a:t>
            </a: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1A2BD28F-E6DD-4441-A978-1C0EF8B0A79B}"/>
              </a:ext>
            </a:extLst>
          </p:cNvPr>
          <p:cNvSpPr/>
          <p:nvPr/>
        </p:nvSpPr>
        <p:spPr>
          <a:xfrm rot="5400000">
            <a:off x="7881442" y="1054748"/>
            <a:ext cx="3305467" cy="3585353"/>
          </a:xfrm>
          <a:prstGeom prst="blockArc">
            <a:avLst>
              <a:gd name="adj1" fmla="val 10800000"/>
              <a:gd name="adj2" fmla="val 318353"/>
              <a:gd name="adj3" fmla="val 41994"/>
            </a:avLst>
          </a:prstGeom>
          <a:solidFill>
            <a:srgbClr val="75A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4F88A343-3E0A-47C8-BBA7-6A43D352B6B4}"/>
              </a:ext>
            </a:extLst>
          </p:cNvPr>
          <p:cNvSpPr/>
          <p:nvPr/>
        </p:nvSpPr>
        <p:spPr>
          <a:xfrm flipH="1">
            <a:off x="8431935" y="3105053"/>
            <a:ext cx="1233956" cy="1395105"/>
          </a:xfrm>
          <a:prstGeom prst="homePlate">
            <a:avLst>
              <a:gd name="adj" fmla="val 57904"/>
            </a:avLst>
          </a:prstGeom>
          <a:solidFill>
            <a:srgbClr val="75A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화살표: 갈매기형 수장 36">
            <a:extLst>
              <a:ext uri="{FF2B5EF4-FFF2-40B4-BE49-F238E27FC236}">
                <a16:creationId xmlns:a16="http://schemas.microsoft.com/office/drawing/2014/main" id="{60155D67-F458-44A0-8552-6FEC764EBE3D}"/>
              </a:ext>
            </a:extLst>
          </p:cNvPr>
          <p:cNvSpPr/>
          <p:nvPr/>
        </p:nvSpPr>
        <p:spPr>
          <a:xfrm>
            <a:off x="2995313" y="4991774"/>
            <a:ext cx="3243072" cy="1389888"/>
          </a:xfrm>
          <a:prstGeom prst="chevron">
            <a:avLst/>
          </a:prstGeom>
          <a:solidFill>
            <a:srgbClr val="75AD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test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2" name="화살표: 갈매기형 수장 41">
            <a:extLst>
              <a:ext uri="{FF2B5EF4-FFF2-40B4-BE49-F238E27FC236}">
                <a16:creationId xmlns:a16="http://schemas.microsoft.com/office/drawing/2014/main" id="{873D8524-1A9D-419C-B711-5E5D66DF6174}"/>
              </a:ext>
            </a:extLst>
          </p:cNvPr>
          <p:cNvSpPr/>
          <p:nvPr/>
        </p:nvSpPr>
        <p:spPr>
          <a:xfrm flipH="1">
            <a:off x="3233621" y="3100301"/>
            <a:ext cx="5807632" cy="1389888"/>
          </a:xfrm>
          <a:prstGeom prst="chevron">
            <a:avLst/>
          </a:prstGeom>
          <a:solidFill>
            <a:srgbClr val="75AD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모델링</a:t>
            </a:r>
          </a:p>
        </p:txBody>
      </p:sp>
      <p:pic>
        <p:nvPicPr>
          <p:cNvPr id="21" name="그림 20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34867D64-DBD8-4581-97EB-307BE942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0300"/>
            <a:ext cx="2404565" cy="806980"/>
          </a:xfrm>
          <a:prstGeom prst="rect">
            <a:avLst/>
          </a:prstGeom>
        </p:spPr>
      </p:pic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B927134A-EC08-407F-804C-23EB7F73F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76" y="3398712"/>
            <a:ext cx="1398408" cy="1398408"/>
          </a:xfrm>
          <a:prstGeom prst="rect">
            <a:avLst/>
          </a:prstGeom>
        </p:spPr>
      </p:pic>
      <p:pic>
        <p:nvPicPr>
          <p:cNvPr id="38" name="그림 37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808DE3CE-DECD-43D3-8899-D9F7817C4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285" y="3450761"/>
            <a:ext cx="913039" cy="913039"/>
          </a:xfrm>
          <a:prstGeom prst="rect">
            <a:avLst/>
          </a:prstGeom>
        </p:spPr>
      </p:pic>
      <p:sp>
        <p:nvSpPr>
          <p:cNvPr id="39" name="화살표: 갈매기형 수장 38">
            <a:extLst>
              <a:ext uri="{FF2B5EF4-FFF2-40B4-BE49-F238E27FC236}">
                <a16:creationId xmlns:a16="http://schemas.microsoft.com/office/drawing/2014/main" id="{14366BB0-3B8F-4D80-B857-C218137728A5}"/>
              </a:ext>
            </a:extLst>
          </p:cNvPr>
          <p:cNvSpPr/>
          <p:nvPr/>
        </p:nvSpPr>
        <p:spPr>
          <a:xfrm flipH="1">
            <a:off x="2154349" y="3100301"/>
            <a:ext cx="1656106" cy="1389888"/>
          </a:xfrm>
          <a:prstGeom prst="chevron">
            <a:avLst>
              <a:gd name="adj" fmla="val 52159"/>
            </a:avLst>
          </a:prstGeom>
          <a:solidFill>
            <a:srgbClr val="75A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막힌 원호 57">
            <a:extLst>
              <a:ext uri="{FF2B5EF4-FFF2-40B4-BE49-F238E27FC236}">
                <a16:creationId xmlns:a16="http://schemas.microsoft.com/office/drawing/2014/main" id="{D556EA54-49F0-4042-806D-105CB0AFD0F6}"/>
              </a:ext>
            </a:extLst>
          </p:cNvPr>
          <p:cNvSpPr/>
          <p:nvPr/>
        </p:nvSpPr>
        <p:spPr>
          <a:xfrm rot="16200000">
            <a:off x="1269638" y="2952703"/>
            <a:ext cx="3290162" cy="3585353"/>
          </a:xfrm>
          <a:prstGeom prst="blockArc">
            <a:avLst>
              <a:gd name="adj1" fmla="val 10800000"/>
              <a:gd name="adj2" fmla="val 474892"/>
              <a:gd name="adj3" fmla="val 41952"/>
            </a:avLst>
          </a:prstGeom>
          <a:solidFill>
            <a:srgbClr val="75A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C1AB8CCA-08CA-49DB-8869-42FEE68AFE37}"/>
              </a:ext>
            </a:extLst>
          </p:cNvPr>
          <p:cNvSpPr/>
          <p:nvPr/>
        </p:nvSpPr>
        <p:spPr>
          <a:xfrm rot="5400000">
            <a:off x="2541685" y="5366567"/>
            <a:ext cx="1389887" cy="689542"/>
          </a:xfrm>
          <a:prstGeom prst="triangle">
            <a:avLst>
              <a:gd name="adj" fmla="val 46491"/>
            </a:avLst>
          </a:prstGeom>
          <a:solidFill>
            <a:srgbClr val="75A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갈매기형 수장 58">
            <a:extLst>
              <a:ext uri="{FF2B5EF4-FFF2-40B4-BE49-F238E27FC236}">
                <a16:creationId xmlns:a16="http://schemas.microsoft.com/office/drawing/2014/main" id="{CB120CF3-C82C-4902-B3BC-A6B16360202F}"/>
              </a:ext>
            </a:extLst>
          </p:cNvPr>
          <p:cNvSpPr/>
          <p:nvPr/>
        </p:nvSpPr>
        <p:spPr>
          <a:xfrm>
            <a:off x="7664799" y="4974123"/>
            <a:ext cx="3528345" cy="138988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2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 </a:t>
            </a:r>
            <a:r>
              <a:rPr lang="ko-KR" altLang="en-US" sz="22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38E20C40-B920-4399-AD1C-AEDE15C9E6DC}"/>
              </a:ext>
            </a:extLst>
          </p:cNvPr>
          <p:cNvSpPr/>
          <p:nvPr/>
        </p:nvSpPr>
        <p:spPr>
          <a:xfrm>
            <a:off x="9033913" y="5153940"/>
            <a:ext cx="790115" cy="442039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최종</a:t>
            </a:r>
          </a:p>
        </p:txBody>
      </p:sp>
    </p:spTree>
    <p:extLst>
      <p:ext uri="{BB962C8B-B14F-4D97-AF65-F5344CB8AC3E}">
        <p14:creationId xmlns:p14="http://schemas.microsoft.com/office/powerpoint/2010/main" val="315122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F4C406-5C53-4326-9616-4E94A0350B27}"/>
              </a:ext>
            </a:extLst>
          </p:cNvPr>
          <p:cNvSpPr/>
          <p:nvPr/>
        </p:nvSpPr>
        <p:spPr>
          <a:xfrm>
            <a:off x="1180995" y="400870"/>
            <a:ext cx="9972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kern="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Summary</a:t>
            </a:r>
            <a:endParaRPr lang="ko-KR" altLang="en-US" sz="3600" kern="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1C86D4-C8F0-4E85-ABDA-861EA0C4BEA9}"/>
              </a:ext>
            </a:extLst>
          </p:cNvPr>
          <p:cNvGrpSpPr/>
          <p:nvPr/>
        </p:nvGrpSpPr>
        <p:grpSpPr>
          <a:xfrm>
            <a:off x="838200" y="246211"/>
            <a:ext cx="10736921" cy="6307846"/>
            <a:chOff x="799019" y="235385"/>
            <a:chExt cx="10736921" cy="6307846"/>
          </a:xfrm>
        </p:grpSpPr>
        <p:sp>
          <p:nvSpPr>
            <p:cNvPr id="48" name="양쪽 모서리가 둥근 사각형 2">
              <a:extLst>
                <a:ext uri="{FF2B5EF4-FFF2-40B4-BE49-F238E27FC236}">
                  <a16:creationId xmlns:a16="http://schemas.microsoft.com/office/drawing/2014/main" id="{ADA21D5B-31CB-4C24-8A31-C1012E88D025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양쪽 모서리가 둥근 사각형 7">
              <a:extLst>
                <a:ext uri="{FF2B5EF4-FFF2-40B4-BE49-F238E27FC236}">
                  <a16:creationId xmlns:a16="http://schemas.microsoft.com/office/drawing/2014/main" id="{67C49A94-8023-4051-B143-5B895E08565D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왼쪽 대괄호 49">
              <a:extLst>
                <a:ext uri="{FF2B5EF4-FFF2-40B4-BE49-F238E27FC236}">
                  <a16:creationId xmlns:a16="http://schemas.microsoft.com/office/drawing/2014/main" id="{CD0383B5-3083-4066-8429-E980460182C4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FEB9594-8DAA-4EBF-97BA-92321045E468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26847C8-07D6-45A6-BC86-21D513C8EE2B}"/>
                </a:ext>
              </a:extLst>
            </p:cNvPr>
            <p:cNvCxnSpPr>
              <a:stCxn id="53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왼쪽 대괄호 52">
              <a:extLst>
                <a:ext uri="{FF2B5EF4-FFF2-40B4-BE49-F238E27FC236}">
                  <a16:creationId xmlns:a16="http://schemas.microsoft.com/office/drawing/2014/main" id="{777F492C-1EE8-469C-A2A4-01131CA45E6C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6D27B0A-17E3-4BBE-98A4-210860A8139F}"/>
                </a:ext>
              </a:extLst>
            </p:cNvPr>
            <p:cNvCxnSpPr>
              <a:endCxn id="56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양쪽 모서리가 둥근 사각형 30">
              <a:extLst>
                <a:ext uri="{FF2B5EF4-FFF2-40B4-BE49-F238E27FC236}">
                  <a16:creationId xmlns:a16="http://schemas.microsoft.com/office/drawing/2014/main" id="{18E5778B-9203-488C-A4C5-2E2BEA79E4EF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570E3A-B933-4E6F-84C9-A768B7B5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43025C-9192-4125-8AEF-29F08A701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91" t="30839" r="38933" b="31022"/>
          <a:stretch/>
        </p:blipFill>
        <p:spPr>
          <a:xfrm>
            <a:off x="1443091" y="4427049"/>
            <a:ext cx="1392830" cy="17725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171760-EC4D-4CDA-A3F6-145A32FF9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74" r="15435"/>
          <a:stretch/>
        </p:blipFill>
        <p:spPr>
          <a:xfrm>
            <a:off x="1350584" y="1834452"/>
            <a:ext cx="1295565" cy="177253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0C9CFC7-3F92-4E23-9652-020B3FBBB725}"/>
              </a:ext>
            </a:extLst>
          </p:cNvPr>
          <p:cNvSpPr/>
          <p:nvPr/>
        </p:nvSpPr>
        <p:spPr>
          <a:xfrm>
            <a:off x="1015016" y="1322437"/>
            <a:ext cx="2232765" cy="45854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상의 이미지 입력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6EA552C-A25A-49D0-A59A-BE8FCAE7FF00}"/>
              </a:ext>
            </a:extLst>
          </p:cNvPr>
          <p:cNvSpPr/>
          <p:nvPr/>
        </p:nvSpPr>
        <p:spPr>
          <a:xfrm>
            <a:off x="1023123" y="3900589"/>
            <a:ext cx="2232765" cy="45854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boundary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화살표: 원형 17">
            <a:extLst>
              <a:ext uri="{FF2B5EF4-FFF2-40B4-BE49-F238E27FC236}">
                <a16:creationId xmlns:a16="http://schemas.microsoft.com/office/drawing/2014/main" id="{93E5A977-4DF6-4828-8361-C7CE03B96162}"/>
              </a:ext>
            </a:extLst>
          </p:cNvPr>
          <p:cNvSpPr/>
          <p:nvPr/>
        </p:nvSpPr>
        <p:spPr>
          <a:xfrm rot="5724334">
            <a:off x="2478609" y="3381783"/>
            <a:ext cx="1554555" cy="133031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44433"/>
              <a:gd name="adj5" fmla="val 125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8F5096D-B24B-47CB-A2B7-2AB790C44B07}"/>
              </a:ext>
            </a:extLst>
          </p:cNvPr>
          <p:cNvGrpSpPr/>
          <p:nvPr/>
        </p:nvGrpSpPr>
        <p:grpSpPr>
          <a:xfrm>
            <a:off x="4281110" y="1972696"/>
            <a:ext cx="2891809" cy="3221452"/>
            <a:chOff x="5308885" y="1946022"/>
            <a:chExt cx="2891809" cy="322145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5CB0C54-3E3E-4D2D-BD37-0D3EDB9889D0}"/>
                </a:ext>
              </a:extLst>
            </p:cNvPr>
            <p:cNvGrpSpPr/>
            <p:nvPr/>
          </p:nvGrpSpPr>
          <p:grpSpPr>
            <a:xfrm>
              <a:off x="5526760" y="1990013"/>
              <a:ext cx="2673934" cy="3061725"/>
              <a:chOff x="5526760" y="1990013"/>
              <a:chExt cx="2673934" cy="306172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1BC6DBB-1711-4E0B-B530-85BFCF157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5957" y="1990013"/>
                <a:ext cx="1930763" cy="196577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636BA7B-A73B-4749-BBC9-ADAA0E539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6760" y="3952753"/>
                <a:ext cx="1283185" cy="1098985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46D0A70-0794-490D-97F8-15A01C866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145445" y="3411637"/>
                <a:ext cx="2055249" cy="1540151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F69C8ED-F1AB-4961-BD85-B2420D279C28}"/>
                </a:ext>
              </a:extLst>
            </p:cNvPr>
            <p:cNvSpPr/>
            <p:nvPr/>
          </p:nvSpPr>
          <p:spPr>
            <a:xfrm>
              <a:off x="5308885" y="1946022"/>
              <a:ext cx="2832626" cy="3221452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Deep Learning</a:t>
              </a:r>
            </a:p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Model</a:t>
              </a:r>
            </a:p>
            <a:p>
              <a:pPr algn="ctr"/>
              <a:r>
                <a:rPr lang="en-US" altLang="ko-KR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For</a:t>
              </a:r>
            </a:p>
            <a:p>
              <a:pPr algn="ctr"/>
              <a:endParaRPr lang="en-US" altLang="ko-KR" sz="2000" dirty="0">
                <a:solidFill>
                  <a:schemeClr val="tx1"/>
                </a:solidFill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F72BFC3-420A-4E27-93DB-217912427FCD}"/>
                </a:ext>
              </a:extLst>
            </p:cNvPr>
            <p:cNvSpPr/>
            <p:nvPr/>
          </p:nvSpPr>
          <p:spPr>
            <a:xfrm>
              <a:off x="5469611" y="3578616"/>
              <a:ext cx="788696" cy="1339095"/>
            </a:xfrm>
            <a:prstGeom prst="roundRect">
              <a:avLst/>
            </a:prstGeom>
            <a:solidFill>
              <a:srgbClr val="75A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재질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ADA6E9F-52A0-47A3-9D5F-515B4769F069}"/>
                </a:ext>
              </a:extLst>
            </p:cNvPr>
            <p:cNvSpPr/>
            <p:nvPr/>
          </p:nvSpPr>
          <p:spPr>
            <a:xfrm>
              <a:off x="6344906" y="3578616"/>
              <a:ext cx="788696" cy="1339095"/>
            </a:xfrm>
            <a:prstGeom prst="roundRect">
              <a:avLst/>
            </a:prstGeom>
            <a:solidFill>
              <a:srgbClr val="75A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색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18BE808-1766-4541-8864-6864F0A02E63}"/>
                </a:ext>
              </a:extLst>
            </p:cNvPr>
            <p:cNvSpPr/>
            <p:nvPr/>
          </p:nvSpPr>
          <p:spPr>
            <a:xfrm>
              <a:off x="7223393" y="3578616"/>
              <a:ext cx="788696" cy="1339095"/>
            </a:xfrm>
            <a:prstGeom prst="roundRect">
              <a:avLst/>
            </a:prstGeom>
            <a:solidFill>
              <a:srgbClr val="75A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소매</a:t>
              </a:r>
              <a:endPara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길이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52C8681-46BD-4177-AC0F-A87049B45685}"/>
              </a:ext>
            </a:extLst>
          </p:cNvPr>
          <p:cNvGrpSpPr/>
          <p:nvPr/>
        </p:nvGrpSpPr>
        <p:grpSpPr>
          <a:xfrm>
            <a:off x="2816837" y="4880357"/>
            <a:ext cx="1529418" cy="962450"/>
            <a:chOff x="3166941" y="4630197"/>
            <a:chExt cx="1529418" cy="9624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87980A-117D-4A7D-951B-EF5AFA1DFAB7}"/>
                </a:ext>
              </a:extLst>
            </p:cNvPr>
            <p:cNvSpPr/>
            <p:nvPr/>
          </p:nvSpPr>
          <p:spPr>
            <a:xfrm rot="19593519">
              <a:off x="3537581" y="5117912"/>
              <a:ext cx="151683" cy="2379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59661FEE-5A2E-4D7E-AD0C-6745CD275D66}"/>
                </a:ext>
              </a:extLst>
            </p:cNvPr>
            <p:cNvSpPr/>
            <p:nvPr/>
          </p:nvSpPr>
          <p:spPr>
            <a:xfrm rot="19591684">
              <a:off x="3667064" y="4630197"/>
              <a:ext cx="1029295" cy="456408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259E3EA-AE77-44A1-BF42-1F2D78566A74}"/>
                </a:ext>
              </a:extLst>
            </p:cNvPr>
            <p:cNvSpPr/>
            <p:nvPr/>
          </p:nvSpPr>
          <p:spPr>
            <a:xfrm rot="19593519">
              <a:off x="3350871" y="5244530"/>
              <a:ext cx="151683" cy="2379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90E39AB-62CB-4898-A2CA-B40926AA367D}"/>
                </a:ext>
              </a:extLst>
            </p:cNvPr>
            <p:cNvSpPr/>
            <p:nvPr/>
          </p:nvSpPr>
          <p:spPr>
            <a:xfrm rot="19593519">
              <a:off x="3166941" y="5354700"/>
              <a:ext cx="151683" cy="2379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A078E56-5EBC-4D1C-98A0-1FF55615F67D}"/>
              </a:ext>
            </a:extLst>
          </p:cNvPr>
          <p:cNvSpPr/>
          <p:nvPr/>
        </p:nvSpPr>
        <p:spPr>
          <a:xfrm>
            <a:off x="7717536" y="1322437"/>
            <a:ext cx="3436426" cy="207769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4EABCF6-2E8F-44EC-AFEE-C4F734763617}"/>
              </a:ext>
            </a:extLst>
          </p:cNvPr>
          <p:cNvSpPr/>
          <p:nvPr/>
        </p:nvSpPr>
        <p:spPr>
          <a:xfrm>
            <a:off x="7699554" y="3498522"/>
            <a:ext cx="3436426" cy="138489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088CC11-2180-4306-94BE-53B92D3B5E11}"/>
              </a:ext>
            </a:extLst>
          </p:cNvPr>
          <p:cNvSpPr/>
          <p:nvPr/>
        </p:nvSpPr>
        <p:spPr>
          <a:xfrm>
            <a:off x="7699554" y="4965192"/>
            <a:ext cx="3436426" cy="138489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8BCC3F-1187-42CD-9510-DBFBE25B86A6}"/>
              </a:ext>
            </a:extLst>
          </p:cNvPr>
          <p:cNvSpPr txBox="1"/>
          <p:nvPr/>
        </p:nvSpPr>
        <p:spPr>
          <a:xfrm>
            <a:off x="8844437" y="1414154"/>
            <a:ext cx="1182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fabric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64AC8F8-755F-4634-A060-CB6FFAA000DB}"/>
              </a:ext>
            </a:extLst>
          </p:cNvPr>
          <p:cNvSpPr/>
          <p:nvPr/>
        </p:nvSpPr>
        <p:spPr>
          <a:xfrm>
            <a:off x="7909935" y="1897338"/>
            <a:ext cx="1452030" cy="703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cotton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934E1AD-88AA-4FF0-B094-484556995458}"/>
              </a:ext>
            </a:extLst>
          </p:cNvPr>
          <p:cNvSpPr/>
          <p:nvPr/>
        </p:nvSpPr>
        <p:spPr>
          <a:xfrm>
            <a:off x="9519460" y="1909530"/>
            <a:ext cx="1452030" cy="703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denim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3F76026-694A-404F-B66D-A9EDC4DEB96E}"/>
              </a:ext>
            </a:extLst>
          </p:cNvPr>
          <p:cNvSpPr/>
          <p:nvPr/>
        </p:nvSpPr>
        <p:spPr>
          <a:xfrm>
            <a:off x="7909935" y="2652955"/>
            <a:ext cx="1452030" cy="703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leather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B0B2014-E72D-4439-A3F5-75035B175606}"/>
              </a:ext>
            </a:extLst>
          </p:cNvPr>
          <p:cNvSpPr/>
          <p:nvPr/>
        </p:nvSpPr>
        <p:spPr>
          <a:xfrm>
            <a:off x="9507268" y="2652955"/>
            <a:ext cx="1452030" cy="703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knit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B1110A-4418-447C-9234-064EF8CCBF5E}"/>
              </a:ext>
            </a:extLst>
          </p:cNvPr>
          <p:cNvSpPr txBox="1"/>
          <p:nvPr/>
        </p:nvSpPr>
        <p:spPr>
          <a:xfrm>
            <a:off x="8844437" y="3547550"/>
            <a:ext cx="1182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color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5633247-EE6E-4206-993E-8EACBC2293DF}"/>
              </a:ext>
            </a:extLst>
          </p:cNvPr>
          <p:cNvSpPr/>
          <p:nvPr/>
        </p:nvSpPr>
        <p:spPr>
          <a:xfrm>
            <a:off x="7773727" y="4097500"/>
            <a:ext cx="1081276" cy="703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dark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1963EAA-761D-4587-B194-59431EF1CC7C}"/>
              </a:ext>
            </a:extLst>
          </p:cNvPr>
          <p:cNvSpPr/>
          <p:nvPr/>
        </p:nvSpPr>
        <p:spPr>
          <a:xfrm>
            <a:off x="8884624" y="4097500"/>
            <a:ext cx="1081276" cy="703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light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4B65DBF-5FF8-4FE0-8130-EFDD3263C94E}"/>
              </a:ext>
            </a:extLst>
          </p:cNvPr>
          <p:cNvSpPr/>
          <p:nvPr/>
        </p:nvSpPr>
        <p:spPr>
          <a:xfrm>
            <a:off x="9995521" y="4097500"/>
            <a:ext cx="1081276" cy="703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etc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4A5DB9-FA84-475B-AF34-6742CFEBF026}"/>
              </a:ext>
            </a:extLst>
          </p:cNvPr>
          <p:cNvSpPr txBox="1"/>
          <p:nvPr/>
        </p:nvSpPr>
        <p:spPr>
          <a:xfrm>
            <a:off x="8844437" y="5010734"/>
            <a:ext cx="1182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sleeve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7505DD9-08F4-4253-BEDD-934137654C1C}"/>
              </a:ext>
            </a:extLst>
          </p:cNvPr>
          <p:cNvSpPr/>
          <p:nvPr/>
        </p:nvSpPr>
        <p:spPr>
          <a:xfrm>
            <a:off x="7785919" y="5549242"/>
            <a:ext cx="1588238" cy="703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long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760D35E-F996-4920-9B99-15527A80A836}"/>
              </a:ext>
            </a:extLst>
          </p:cNvPr>
          <p:cNvSpPr/>
          <p:nvPr/>
        </p:nvSpPr>
        <p:spPr>
          <a:xfrm>
            <a:off x="9467045" y="5549242"/>
            <a:ext cx="1588238" cy="703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short</a:t>
            </a:r>
            <a:endParaRPr lang="ko-KR" altLang="en-US" sz="2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8" name="그림 37" descr="연, 보는, 비행이(가) 표시된 사진&#10;&#10;자동 생성된 설명">
            <a:extLst>
              <a:ext uri="{FF2B5EF4-FFF2-40B4-BE49-F238E27FC236}">
                <a16:creationId xmlns:a16="http://schemas.microsoft.com/office/drawing/2014/main" id="{D0C8759C-EC92-4545-8698-16269CDFE8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71" y="1254431"/>
            <a:ext cx="1205315" cy="1205315"/>
          </a:xfrm>
          <a:prstGeom prst="rect">
            <a:avLst/>
          </a:prstGeom>
        </p:spPr>
      </p:pic>
      <p:pic>
        <p:nvPicPr>
          <p:cNvPr id="68" name="그림 67" descr="연, 보는, 비행이(가) 표시된 사진&#10;&#10;자동 생성된 설명">
            <a:extLst>
              <a:ext uri="{FF2B5EF4-FFF2-40B4-BE49-F238E27FC236}">
                <a16:creationId xmlns:a16="http://schemas.microsoft.com/office/drawing/2014/main" id="{CAF98453-5215-4724-A70B-19F28445E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71" y="3412326"/>
            <a:ext cx="1205315" cy="1205315"/>
          </a:xfrm>
          <a:prstGeom prst="rect">
            <a:avLst/>
          </a:prstGeom>
        </p:spPr>
      </p:pic>
      <p:pic>
        <p:nvPicPr>
          <p:cNvPr id="69" name="그림 68" descr="연, 보는, 비행이(가) 표시된 사진&#10;&#10;자동 생성된 설명">
            <a:extLst>
              <a:ext uri="{FF2B5EF4-FFF2-40B4-BE49-F238E27FC236}">
                <a16:creationId xmlns:a16="http://schemas.microsoft.com/office/drawing/2014/main" id="{69397BEA-2165-4D66-9327-6821147E9D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913" y="4889035"/>
            <a:ext cx="1205315" cy="1205315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881DC5F-DBBB-41F7-BFFD-9BCF5E02930D}"/>
              </a:ext>
            </a:extLst>
          </p:cNvPr>
          <p:cNvCxnSpPr>
            <a:cxnSpLocks/>
          </p:cNvCxnSpPr>
          <p:nvPr/>
        </p:nvCxnSpPr>
        <p:spPr>
          <a:xfrm flipV="1">
            <a:off x="7113736" y="2361286"/>
            <a:ext cx="603800" cy="113723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B4F3E5DA-7A44-44F0-945F-9AE28477E30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113736" y="3583422"/>
            <a:ext cx="505530" cy="39008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BAC5019-0656-4A3F-B186-647AFB0C5292}"/>
              </a:ext>
            </a:extLst>
          </p:cNvPr>
          <p:cNvCxnSpPr>
            <a:cxnSpLocks/>
            <a:stCxn id="10" idx="3"/>
            <a:endCxn id="45" idx="1"/>
          </p:cNvCxnSpPr>
          <p:nvPr/>
        </p:nvCxnSpPr>
        <p:spPr>
          <a:xfrm>
            <a:off x="7113736" y="3583422"/>
            <a:ext cx="585818" cy="207422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14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52D7D194-04E4-4BA2-84CB-7CD4C735AED3}"/>
              </a:ext>
            </a:extLst>
          </p:cNvPr>
          <p:cNvGrpSpPr/>
          <p:nvPr/>
        </p:nvGrpSpPr>
        <p:grpSpPr>
          <a:xfrm>
            <a:off x="799019" y="235385"/>
            <a:ext cx="10736921" cy="6307846"/>
            <a:chOff x="799019" y="235385"/>
            <a:chExt cx="10736921" cy="6307846"/>
          </a:xfrm>
        </p:grpSpPr>
        <p:sp>
          <p:nvSpPr>
            <p:cNvPr id="62" name="양쪽 모서리가 둥근 사각형 2">
              <a:extLst>
                <a:ext uri="{FF2B5EF4-FFF2-40B4-BE49-F238E27FC236}">
                  <a16:creationId xmlns:a16="http://schemas.microsoft.com/office/drawing/2014/main" id="{93071B5B-5EC6-4764-93FE-A45D8CA74554}"/>
                </a:ext>
              </a:extLst>
            </p:cNvPr>
            <p:cNvSpPr/>
            <p:nvPr/>
          </p:nvSpPr>
          <p:spPr>
            <a:xfrm rot="16200000">
              <a:off x="3407384" y="-1500077"/>
              <a:ext cx="5340191" cy="10556921"/>
            </a:xfrm>
            <a:prstGeom prst="round2SameRect">
              <a:avLst>
                <a:gd name="adj1" fmla="val 7868"/>
                <a:gd name="adj2" fmla="val 0"/>
              </a:avLst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양쪽 모서리가 둥근 사각형 7">
              <a:extLst>
                <a:ext uri="{FF2B5EF4-FFF2-40B4-BE49-F238E27FC236}">
                  <a16:creationId xmlns:a16="http://schemas.microsoft.com/office/drawing/2014/main" id="{778E5C86-DDBE-41DE-86D0-6BEED098A1EA}"/>
                </a:ext>
              </a:extLst>
            </p:cNvPr>
            <p:cNvSpPr/>
            <p:nvPr/>
          </p:nvSpPr>
          <p:spPr>
            <a:xfrm>
              <a:off x="799020" y="235385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왼쪽 대괄호 63">
              <a:extLst>
                <a:ext uri="{FF2B5EF4-FFF2-40B4-BE49-F238E27FC236}">
                  <a16:creationId xmlns:a16="http://schemas.microsoft.com/office/drawing/2014/main" id="{F6118945-28DD-412B-A2BB-8CBF28A1CC98}"/>
                </a:ext>
              </a:extLst>
            </p:cNvPr>
            <p:cNvSpPr/>
            <p:nvPr/>
          </p:nvSpPr>
          <p:spPr>
            <a:xfrm flipH="1">
              <a:off x="11153964" y="325384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00F40AFA-70C0-4C59-BF2D-E1DEE032C6A5}"/>
                </a:ext>
              </a:extLst>
            </p:cNvPr>
            <p:cNvCxnSpPr/>
            <p:nvPr/>
          </p:nvCxnSpPr>
          <p:spPr>
            <a:xfrm flipV="1">
              <a:off x="979021" y="325385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1D64BF5-C0D4-42E2-995D-00BC8F0A7017}"/>
                </a:ext>
              </a:extLst>
            </p:cNvPr>
            <p:cNvCxnSpPr>
              <a:stCxn id="67" idx="0"/>
            </p:cNvCxnSpPr>
            <p:nvPr/>
          </p:nvCxnSpPr>
          <p:spPr>
            <a:xfrm>
              <a:off x="1180996" y="1110046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왼쪽 대괄호 66">
              <a:extLst>
                <a:ext uri="{FF2B5EF4-FFF2-40B4-BE49-F238E27FC236}">
                  <a16:creationId xmlns:a16="http://schemas.microsoft.com/office/drawing/2014/main" id="{AC6F16F4-E275-45C6-B25B-4F3286DFF58B}"/>
                </a:ext>
              </a:extLst>
            </p:cNvPr>
            <p:cNvSpPr/>
            <p:nvPr/>
          </p:nvSpPr>
          <p:spPr>
            <a:xfrm>
              <a:off x="799020" y="1110046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C668007-F813-41BF-A189-D08E0C9C3CFA}"/>
                </a:ext>
              </a:extLst>
            </p:cNvPr>
            <p:cNvCxnSpPr>
              <a:endCxn id="69" idx="2"/>
            </p:cNvCxnSpPr>
            <p:nvPr/>
          </p:nvCxnSpPr>
          <p:spPr>
            <a:xfrm>
              <a:off x="1180996" y="6453231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양쪽 모서리가 둥근 사각형 30">
              <a:extLst>
                <a:ext uri="{FF2B5EF4-FFF2-40B4-BE49-F238E27FC236}">
                  <a16:creationId xmlns:a16="http://schemas.microsoft.com/office/drawing/2014/main" id="{CE140363-42E3-4600-AF56-730E8C474337}"/>
                </a:ext>
              </a:extLst>
            </p:cNvPr>
            <p:cNvSpPr/>
            <p:nvPr/>
          </p:nvSpPr>
          <p:spPr>
            <a:xfrm>
              <a:off x="11355939" y="6363231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6F4C406-5C53-4326-9616-4E94A0350B27}"/>
              </a:ext>
            </a:extLst>
          </p:cNvPr>
          <p:cNvSpPr/>
          <p:nvPr/>
        </p:nvSpPr>
        <p:spPr>
          <a:xfrm>
            <a:off x="1180996" y="400870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3600" b="1" kern="0" dirty="0">
                <a:solidFill>
                  <a:srgbClr val="00B0F0"/>
                </a:solidFill>
                <a:ea typeface="야놀자 야체 B" panose="02020603020101020101" pitchFamily="18" charset="-127"/>
              </a:rPr>
              <a:t>목표 </a:t>
            </a:r>
            <a:endParaRPr lang="ko-KR" altLang="en-US" sz="6000" kern="0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C186F7-67C4-449B-B46D-1488C3561A0F}"/>
              </a:ext>
            </a:extLst>
          </p:cNvPr>
          <p:cNvSpPr txBox="1"/>
          <p:nvPr/>
        </p:nvSpPr>
        <p:spPr>
          <a:xfrm>
            <a:off x="1682384" y="4567278"/>
            <a:ext cx="883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800" b="1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 재질</a:t>
            </a:r>
            <a:r>
              <a:rPr lang="en-US" altLang="ko-KR" sz="2800" b="1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색에 맞는 세탁 및 보관 관리법 제공</a:t>
            </a:r>
            <a:r>
              <a:rPr lang="en-US" altLang="ko-KR" sz="2800" b="1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endParaRPr lang="ko-KR" altLang="en-US" sz="2800" b="1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FA734-7D7C-4B7F-A499-06D98A87A252}"/>
              </a:ext>
            </a:extLst>
          </p:cNvPr>
          <p:cNvSpPr txBox="1"/>
          <p:nvPr/>
        </p:nvSpPr>
        <p:spPr>
          <a:xfrm>
            <a:off x="2912450" y="1171817"/>
            <a:ext cx="630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인식을 통한 옷의 특징 감지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6A3D75-E0EE-4973-B1A8-0096FD6849D5}"/>
              </a:ext>
            </a:extLst>
          </p:cNvPr>
          <p:cNvGrpSpPr/>
          <p:nvPr/>
        </p:nvGrpSpPr>
        <p:grpSpPr>
          <a:xfrm>
            <a:off x="3550022" y="1523243"/>
            <a:ext cx="5091953" cy="2984703"/>
            <a:chOff x="3550022" y="1801148"/>
            <a:chExt cx="5091953" cy="298470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6F3C00-E541-4CEE-88EF-AE0001493283}"/>
                </a:ext>
              </a:extLst>
            </p:cNvPr>
            <p:cNvSpPr/>
            <p:nvPr/>
          </p:nvSpPr>
          <p:spPr>
            <a:xfrm>
              <a:off x="3550022" y="1801148"/>
              <a:ext cx="5091953" cy="29847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custGeom>
                      <a:avLst/>
                      <a:gdLst>
                        <a:gd name="connsiteX0" fmla="*/ 0 w 5091953"/>
                        <a:gd name="connsiteY0" fmla="*/ 0 h 3009347"/>
                        <a:gd name="connsiteX1" fmla="*/ 5091953 w 5091953"/>
                        <a:gd name="connsiteY1" fmla="*/ 0 h 3009347"/>
                        <a:gd name="connsiteX2" fmla="*/ 5091953 w 5091953"/>
                        <a:gd name="connsiteY2" fmla="*/ 3009347 h 3009347"/>
                        <a:gd name="connsiteX3" fmla="*/ 0 w 5091953"/>
                        <a:gd name="connsiteY3" fmla="*/ 3009347 h 3009347"/>
                        <a:gd name="connsiteX4" fmla="*/ 0 w 5091953"/>
                        <a:gd name="connsiteY4" fmla="*/ 0 h 30093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091953" h="3009347" fill="none" extrusionOk="0">
                          <a:moveTo>
                            <a:pt x="0" y="0"/>
                          </a:moveTo>
                          <a:cubicBezTo>
                            <a:pt x="1484586" y="-33775"/>
                            <a:pt x="2558306" y="138873"/>
                            <a:pt x="5091953" y="0"/>
                          </a:cubicBezTo>
                          <a:cubicBezTo>
                            <a:pt x="5018182" y="564002"/>
                            <a:pt x="4936070" y="2121499"/>
                            <a:pt x="5091953" y="3009347"/>
                          </a:cubicBezTo>
                          <a:cubicBezTo>
                            <a:pt x="3983870" y="2872017"/>
                            <a:pt x="1591979" y="2871491"/>
                            <a:pt x="0" y="3009347"/>
                          </a:cubicBezTo>
                          <a:cubicBezTo>
                            <a:pt x="152408" y="1539916"/>
                            <a:pt x="73868" y="1474779"/>
                            <a:pt x="0" y="0"/>
                          </a:cubicBezTo>
                          <a:close/>
                        </a:path>
                        <a:path w="5091953" h="3009347" stroke="0" extrusionOk="0">
                          <a:moveTo>
                            <a:pt x="0" y="0"/>
                          </a:moveTo>
                          <a:cubicBezTo>
                            <a:pt x="1427934" y="-101487"/>
                            <a:pt x="3527658" y="-162162"/>
                            <a:pt x="5091953" y="0"/>
                          </a:cubicBezTo>
                          <a:cubicBezTo>
                            <a:pt x="5152666" y="767519"/>
                            <a:pt x="5030881" y="2305903"/>
                            <a:pt x="5091953" y="3009347"/>
                          </a:cubicBezTo>
                          <a:cubicBezTo>
                            <a:pt x="4265532" y="3059412"/>
                            <a:pt x="2193471" y="2850898"/>
                            <a:pt x="0" y="3009347"/>
                          </a:cubicBezTo>
                          <a:cubicBezTo>
                            <a:pt x="-24452" y="2614185"/>
                            <a:pt x="-67663" y="13587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 descr="의류, 사람, 서있는, 여자이(가) 표시된 사진&#10;&#10;자동 생성된 설명">
              <a:extLst>
                <a:ext uri="{FF2B5EF4-FFF2-40B4-BE49-F238E27FC236}">
                  <a16:creationId xmlns:a16="http://schemas.microsoft.com/office/drawing/2014/main" id="{F9AA10F9-3911-47B7-B55C-B3B026E2C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092" y="1856520"/>
              <a:ext cx="1828800" cy="2801112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380A1CF-0844-4DC8-9A6B-39BBC4D229BF}"/>
                </a:ext>
              </a:extLst>
            </p:cNvPr>
            <p:cNvGrpSpPr/>
            <p:nvPr/>
          </p:nvGrpSpPr>
          <p:grpSpPr>
            <a:xfrm>
              <a:off x="6174740" y="2585720"/>
              <a:ext cx="878840" cy="45719"/>
              <a:chOff x="6174740" y="2585720"/>
              <a:chExt cx="878840" cy="45719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8AB4E5F9-6336-4D37-B8A9-713D86983698}"/>
                  </a:ext>
                </a:extLst>
              </p:cNvPr>
              <p:cNvSpPr/>
              <p:nvPr/>
            </p:nvSpPr>
            <p:spPr>
              <a:xfrm>
                <a:off x="6174740" y="2585720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E21244AC-79FA-4FC4-A4BA-22D2BCB9B1E7}"/>
                  </a:ext>
                </a:extLst>
              </p:cNvPr>
              <p:cNvCxnSpPr>
                <a:stCxn id="7" idx="6"/>
              </p:cNvCxnSpPr>
              <p:nvPr/>
            </p:nvCxnSpPr>
            <p:spPr>
              <a:xfrm>
                <a:off x="6220459" y="2608580"/>
                <a:ext cx="833121" cy="254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6102D7-DDFC-4DD0-A4DB-A0A07B9FE53A}"/>
                </a:ext>
              </a:extLst>
            </p:cNvPr>
            <p:cNvSpPr txBox="1"/>
            <p:nvPr/>
          </p:nvSpPr>
          <p:spPr>
            <a:xfrm>
              <a:off x="7327441" y="2489927"/>
              <a:ext cx="1028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T-shirts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9E1EC6-95AB-416C-A646-92349CFC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36221" y="2418243"/>
              <a:ext cx="374872" cy="374872"/>
            </a:xfrm>
            <a:prstGeom prst="rect">
              <a:avLst/>
            </a:prstGeom>
          </p:spPr>
        </p:pic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90F08FE-81F7-4130-BAE4-DF33C62FAA5B}"/>
                </a:ext>
              </a:extLst>
            </p:cNvPr>
            <p:cNvGrpSpPr/>
            <p:nvPr/>
          </p:nvGrpSpPr>
          <p:grpSpPr>
            <a:xfrm rot="10800000">
              <a:off x="5026660" y="3279278"/>
              <a:ext cx="878840" cy="45719"/>
              <a:chOff x="6174740" y="2585720"/>
              <a:chExt cx="878840" cy="45719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C2CAB8DD-7954-49BC-B10A-3E6745B17273}"/>
                  </a:ext>
                </a:extLst>
              </p:cNvPr>
              <p:cNvSpPr/>
              <p:nvPr/>
            </p:nvSpPr>
            <p:spPr>
              <a:xfrm>
                <a:off x="6174740" y="2585720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4435622-E002-4342-8C44-02B03479765D}"/>
                  </a:ext>
                </a:extLst>
              </p:cNvPr>
              <p:cNvCxnSpPr>
                <a:stCxn id="77" idx="6"/>
              </p:cNvCxnSpPr>
              <p:nvPr/>
            </p:nvCxnSpPr>
            <p:spPr>
              <a:xfrm>
                <a:off x="6220459" y="2608580"/>
                <a:ext cx="833121" cy="254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CDC17B-A4AB-40E4-A1CA-1446EF3EE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793" y="3171181"/>
              <a:ext cx="256832" cy="25683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00FA16-2F5D-4DBE-BCD2-6BB24AF5757C}"/>
                </a:ext>
              </a:extLst>
            </p:cNvPr>
            <p:cNvSpPr txBox="1"/>
            <p:nvPr/>
          </p:nvSpPr>
          <p:spPr>
            <a:xfrm>
              <a:off x="4104695" y="3146235"/>
              <a:ext cx="741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Pants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7A975B-0E29-4641-AA0C-C20287C702A0}"/>
                </a:ext>
              </a:extLst>
            </p:cNvPr>
            <p:cNvSpPr txBox="1"/>
            <p:nvPr/>
          </p:nvSpPr>
          <p:spPr>
            <a:xfrm>
              <a:off x="7263136" y="2728667"/>
              <a:ext cx="1319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White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Cotton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Short sleeve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44042AA-371E-4EB3-9C46-607C420527A0}"/>
                </a:ext>
              </a:extLst>
            </p:cNvPr>
            <p:cNvSpPr txBox="1"/>
            <p:nvPr/>
          </p:nvSpPr>
          <p:spPr>
            <a:xfrm>
              <a:off x="4122197" y="3361470"/>
              <a:ext cx="1167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Blue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Denim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Long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C158E7CA-B5D9-4DF2-A41C-D7C0C9FF28AE}"/>
              </a:ext>
            </a:extLst>
          </p:cNvPr>
          <p:cNvSpPr/>
          <p:nvPr/>
        </p:nvSpPr>
        <p:spPr>
          <a:xfrm>
            <a:off x="5834340" y="5161655"/>
            <a:ext cx="464303" cy="291461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85F351-A0D8-405A-9441-BB981AC9F885}"/>
              </a:ext>
            </a:extLst>
          </p:cNvPr>
          <p:cNvSpPr txBox="1"/>
          <p:nvPr/>
        </p:nvSpPr>
        <p:spPr>
          <a:xfrm>
            <a:off x="1805318" y="5540977"/>
            <a:ext cx="883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세탁 시스템 자동화 </a:t>
            </a:r>
            <a:r>
              <a:rPr lang="en-US" altLang="ko-KR" sz="2800" b="1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800" b="1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옷장 온도 및 습도 자동 조절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34BB81-8FDD-4D24-A229-35600B29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49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6FB1D9-B089-4791-850D-17F0C1D3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A2657-78D4-41AF-9A3B-DD90A4FA274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크로플">
            <a:hlinkClick r:id="" action="ppaction://media"/>
            <a:extLst>
              <a:ext uri="{FF2B5EF4-FFF2-40B4-BE49-F238E27FC236}">
                <a16:creationId xmlns:a16="http://schemas.microsoft.com/office/drawing/2014/main" id="{3C21779C-5FBD-4770-BFC7-3C0B9652B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2222</Words>
  <Application>Microsoft Office PowerPoint</Application>
  <PresentationFormat>와이드스크린</PresentationFormat>
  <Paragraphs>442</Paragraphs>
  <Slides>30</Slides>
  <Notes>30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-apple-system</vt:lpstr>
      <vt:lpstr>Roboto</vt:lpstr>
      <vt:lpstr>나눔고딕 ExtraBold</vt:lpstr>
      <vt:lpstr>나눔스퀘어</vt:lpstr>
      <vt:lpstr>나눔스퀘어 Bold</vt:lpstr>
      <vt:lpstr>나눔스퀘어 ExtraBold</vt:lpstr>
      <vt:lpstr>나눔스퀘어라운드 Bold</vt:lpstr>
      <vt:lpstr>나눔스퀘어라운드 ExtraBold</vt:lpstr>
      <vt:lpstr>나눔스퀘어라운드 Regular</vt:lpstr>
      <vt:lpstr>맑은 고딕</vt:lpstr>
      <vt:lpstr>야놀자 야체 B</vt:lpstr>
      <vt:lpstr>Arial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ui88g@naver.com</dc:creator>
  <cp:lastModifiedBy>Dong Hwan Shin</cp:lastModifiedBy>
  <cp:revision>121</cp:revision>
  <dcterms:created xsi:type="dcterms:W3CDTF">2020-08-14T06:16:09Z</dcterms:created>
  <dcterms:modified xsi:type="dcterms:W3CDTF">2020-09-09T12:42:52Z</dcterms:modified>
</cp:coreProperties>
</file>